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orcelain" charset="1" panose="00000000000000000000"/>
      <p:regular r:id="rId29"/>
    </p:embeddedFont>
    <p:embeddedFont>
      <p:font typeface="อีฟดอวอิ้ง"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devarajv88/target-dataset?select=products.csv"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10.png" Type="http://schemas.openxmlformats.org/officeDocument/2006/relationships/image"/><Relationship Id="rId15" Target="../media/image28.png" Type="http://schemas.openxmlformats.org/officeDocument/2006/relationships/image"/><Relationship Id="rId16" Target="../media/image2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11.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335286" y="-1159424"/>
            <a:ext cx="7617429" cy="12605848"/>
          </a:xfrm>
          <a:custGeom>
            <a:avLst/>
            <a:gdLst/>
            <a:ahLst/>
            <a:cxnLst/>
            <a:rect r="r" b="b" t="t" l="l"/>
            <a:pathLst>
              <a:path h="12605848" w="7617429">
                <a:moveTo>
                  <a:pt x="0" y="0"/>
                </a:moveTo>
                <a:lnTo>
                  <a:pt x="7617428" y="0"/>
                </a:lnTo>
                <a:lnTo>
                  <a:pt x="7617428" y="12605848"/>
                </a:lnTo>
                <a:lnTo>
                  <a:pt x="0" y="12605848"/>
                </a:lnTo>
                <a:lnTo>
                  <a:pt x="0" y="0"/>
                </a:lnTo>
                <a:close/>
              </a:path>
            </a:pathLst>
          </a:custGeom>
          <a:blipFill>
            <a:blip r:embed="rId2">
              <a:alphaModFix amt="71000"/>
            </a:blip>
            <a:stretch>
              <a:fillRect l="-9651" t="0" r="-12187" b="0"/>
            </a:stretch>
          </a:blipFill>
        </p:spPr>
      </p:sp>
      <p:sp>
        <p:nvSpPr>
          <p:cNvPr name="Freeform 3" id="3"/>
          <p:cNvSpPr/>
          <p:nvPr/>
        </p:nvSpPr>
        <p:spPr>
          <a:xfrm flipH="false" flipV="false" rot="0">
            <a:off x="2841076" y="8609125"/>
            <a:ext cx="12579953" cy="686179"/>
          </a:xfrm>
          <a:custGeom>
            <a:avLst/>
            <a:gdLst/>
            <a:ahLst/>
            <a:cxnLst/>
            <a:rect r="r" b="b" t="t" l="l"/>
            <a:pathLst>
              <a:path h="686179" w="12579953">
                <a:moveTo>
                  <a:pt x="0" y="0"/>
                </a:moveTo>
                <a:lnTo>
                  <a:pt x="12579953" y="0"/>
                </a:lnTo>
                <a:lnTo>
                  <a:pt x="12579953" y="686179"/>
                </a:lnTo>
                <a:lnTo>
                  <a:pt x="0" y="6861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866971" y="1028700"/>
            <a:ext cx="12579953" cy="686179"/>
          </a:xfrm>
          <a:custGeom>
            <a:avLst/>
            <a:gdLst/>
            <a:ahLst/>
            <a:cxnLst/>
            <a:rect r="r" b="b" t="t" l="l"/>
            <a:pathLst>
              <a:path h="686179" w="12579953">
                <a:moveTo>
                  <a:pt x="12579953" y="686179"/>
                </a:moveTo>
                <a:lnTo>
                  <a:pt x="0" y="686179"/>
                </a:lnTo>
                <a:lnTo>
                  <a:pt x="0" y="0"/>
                </a:lnTo>
                <a:lnTo>
                  <a:pt x="12579953" y="0"/>
                </a:lnTo>
                <a:lnTo>
                  <a:pt x="12579953" y="68617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01745" y="523051"/>
            <a:ext cx="1623470" cy="1623470"/>
          </a:xfrm>
          <a:custGeom>
            <a:avLst/>
            <a:gdLst/>
            <a:ahLst/>
            <a:cxnLst/>
            <a:rect r="r" b="b" t="t" l="l"/>
            <a:pathLst>
              <a:path h="1623470" w="1623470">
                <a:moveTo>
                  <a:pt x="0" y="0"/>
                </a:moveTo>
                <a:lnTo>
                  <a:pt x="1623470" y="0"/>
                </a:lnTo>
                <a:lnTo>
                  <a:pt x="1623470" y="1623469"/>
                </a:lnTo>
                <a:lnTo>
                  <a:pt x="0" y="1623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697342">
            <a:off x="1678441" y="5178439"/>
            <a:ext cx="2044068" cy="2696013"/>
          </a:xfrm>
          <a:custGeom>
            <a:avLst/>
            <a:gdLst/>
            <a:ahLst/>
            <a:cxnLst/>
            <a:rect r="r" b="b" t="t" l="l"/>
            <a:pathLst>
              <a:path h="2696013" w="2044068">
                <a:moveTo>
                  <a:pt x="0" y="0"/>
                </a:moveTo>
                <a:lnTo>
                  <a:pt x="2044069" y="0"/>
                </a:lnTo>
                <a:lnTo>
                  <a:pt x="2044069" y="2696014"/>
                </a:lnTo>
                <a:lnTo>
                  <a:pt x="0" y="26960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814117">
            <a:off x="14638355" y="6750627"/>
            <a:ext cx="1565349" cy="2074559"/>
          </a:xfrm>
          <a:custGeom>
            <a:avLst/>
            <a:gdLst/>
            <a:ahLst/>
            <a:cxnLst/>
            <a:rect r="r" b="b" t="t" l="l"/>
            <a:pathLst>
              <a:path h="2074559" w="1565349">
                <a:moveTo>
                  <a:pt x="0" y="0"/>
                </a:moveTo>
                <a:lnTo>
                  <a:pt x="1565349" y="0"/>
                </a:lnTo>
                <a:lnTo>
                  <a:pt x="1565349" y="2074559"/>
                </a:lnTo>
                <a:lnTo>
                  <a:pt x="0" y="20745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0516082" y="5143500"/>
            <a:ext cx="1539902" cy="1539902"/>
          </a:xfrm>
          <a:custGeom>
            <a:avLst/>
            <a:gdLst/>
            <a:ahLst/>
            <a:cxnLst/>
            <a:rect r="r" b="b" t="t" l="l"/>
            <a:pathLst>
              <a:path h="1539902" w="1539902">
                <a:moveTo>
                  <a:pt x="0" y="0"/>
                </a:moveTo>
                <a:lnTo>
                  <a:pt x="1539902" y="0"/>
                </a:lnTo>
                <a:lnTo>
                  <a:pt x="1539902" y="1539902"/>
                </a:lnTo>
                <a:lnTo>
                  <a:pt x="0" y="1539902"/>
                </a:lnTo>
                <a:lnTo>
                  <a:pt x="0" y="0"/>
                </a:lnTo>
                <a:close/>
              </a:path>
            </a:pathLst>
          </a:custGeom>
          <a:blipFill>
            <a:blip r:embed="rId11"/>
            <a:stretch>
              <a:fillRect l="0" t="0" r="0" b="0"/>
            </a:stretch>
          </a:blipFill>
        </p:spPr>
      </p:sp>
      <p:sp>
        <p:nvSpPr>
          <p:cNvPr name="Freeform 9" id="9"/>
          <p:cNvSpPr/>
          <p:nvPr/>
        </p:nvSpPr>
        <p:spPr>
          <a:xfrm flipH="false" flipV="false" rot="0">
            <a:off x="5883597" y="5003032"/>
            <a:ext cx="1861384" cy="1820839"/>
          </a:xfrm>
          <a:custGeom>
            <a:avLst/>
            <a:gdLst/>
            <a:ahLst/>
            <a:cxnLst/>
            <a:rect r="r" b="b" t="t" l="l"/>
            <a:pathLst>
              <a:path h="1820839" w="1861384">
                <a:moveTo>
                  <a:pt x="0" y="0"/>
                </a:moveTo>
                <a:lnTo>
                  <a:pt x="1861384" y="0"/>
                </a:lnTo>
                <a:lnTo>
                  <a:pt x="1861384" y="1820839"/>
                </a:lnTo>
                <a:lnTo>
                  <a:pt x="0" y="1820839"/>
                </a:lnTo>
                <a:lnTo>
                  <a:pt x="0" y="0"/>
                </a:lnTo>
                <a:close/>
              </a:path>
            </a:pathLst>
          </a:custGeom>
          <a:blipFill>
            <a:blip r:embed="rId12"/>
            <a:stretch>
              <a:fillRect l="0" t="0" r="0" b="0"/>
            </a:stretch>
          </a:blipFill>
        </p:spPr>
      </p:sp>
      <p:sp>
        <p:nvSpPr>
          <p:cNvPr name="Freeform 10" id="10"/>
          <p:cNvSpPr/>
          <p:nvPr/>
        </p:nvSpPr>
        <p:spPr>
          <a:xfrm flipH="false" flipV="false" rot="0">
            <a:off x="8154556" y="4854390"/>
            <a:ext cx="1952992" cy="1952992"/>
          </a:xfrm>
          <a:custGeom>
            <a:avLst/>
            <a:gdLst/>
            <a:ahLst/>
            <a:cxnLst/>
            <a:rect r="r" b="b" t="t" l="l"/>
            <a:pathLst>
              <a:path h="1952992" w="1952992">
                <a:moveTo>
                  <a:pt x="0" y="0"/>
                </a:moveTo>
                <a:lnTo>
                  <a:pt x="1952993" y="0"/>
                </a:lnTo>
                <a:lnTo>
                  <a:pt x="1952993" y="1952993"/>
                </a:lnTo>
                <a:lnTo>
                  <a:pt x="0" y="1952993"/>
                </a:lnTo>
                <a:lnTo>
                  <a:pt x="0" y="0"/>
                </a:lnTo>
                <a:close/>
              </a:path>
            </a:pathLst>
          </a:custGeom>
          <a:blipFill>
            <a:blip r:embed="rId13"/>
            <a:stretch>
              <a:fillRect l="0" t="0" r="0" b="0"/>
            </a:stretch>
          </a:blipFill>
        </p:spPr>
      </p:sp>
      <p:sp>
        <p:nvSpPr>
          <p:cNvPr name="TextBox 11" id="11"/>
          <p:cNvSpPr txBox="true"/>
          <p:nvPr/>
        </p:nvSpPr>
        <p:spPr>
          <a:xfrm rot="0">
            <a:off x="5401073" y="1171575"/>
            <a:ext cx="7459960" cy="2581275"/>
          </a:xfrm>
          <a:prstGeom prst="rect">
            <a:avLst/>
          </a:prstGeom>
        </p:spPr>
        <p:txBody>
          <a:bodyPr anchor="t" rtlCol="false" tIns="0" lIns="0" bIns="0" rIns="0">
            <a:spAutoFit/>
          </a:bodyPr>
          <a:lstStyle/>
          <a:p>
            <a:pPr algn="ctr">
              <a:lnSpc>
                <a:spcPts val="21000"/>
              </a:lnSpc>
            </a:pPr>
            <a:r>
              <a:rPr lang="en-US" sz="15000">
                <a:solidFill>
                  <a:srgbClr val="000000"/>
                </a:solidFill>
                <a:latin typeface="Porcelain"/>
                <a:ea typeface="Porcelain"/>
                <a:cs typeface="Porcelain"/>
                <a:sym typeface="Porcelain"/>
              </a:rPr>
              <a:t>Implementing</a:t>
            </a:r>
          </a:p>
        </p:txBody>
      </p:sp>
      <p:sp>
        <p:nvSpPr>
          <p:cNvPr name="TextBox 12" id="12"/>
          <p:cNvSpPr txBox="true"/>
          <p:nvPr/>
        </p:nvSpPr>
        <p:spPr>
          <a:xfrm rot="0">
            <a:off x="8461679" y="3044824"/>
            <a:ext cx="1338748"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SQL</a:t>
            </a:r>
          </a:p>
        </p:txBody>
      </p:sp>
      <p:sp>
        <p:nvSpPr>
          <p:cNvPr name="TextBox 13" id="13"/>
          <p:cNvSpPr txBox="true"/>
          <p:nvPr/>
        </p:nvSpPr>
        <p:spPr>
          <a:xfrm rot="0">
            <a:off x="5519075" y="7316764"/>
            <a:ext cx="7275744" cy="780360"/>
          </a:xfrm>
          <a:prstGeom prst="rect">
            <a:avLst/>
          </a:prstGeom>
        </p:spPr>
        <p:txBody>
          <a:bodyPr anchor="t" rtlCol="false" tIns="0" lIns="0" bIns="0" rIns="0">
            <a:spAutoFit/>
          </a:bodyPr>
          <a:lstStyle/>
          <a:p>
            <a:pPr algn="ctr">
              <a:lnSpc>
                <a:spcPts val="5700"/>
              </a:lnSpc>
            </a:pPr>
            <a:r>
              <a:rPr lang="en-US" sz="4071">
                <a:solidFill>
                  <a:srgbClr val="000000"/>
                </a:solidFill>
                <a:latin typeface="อีฟดอวอิ้ง"/>
                <a:ea typeface="อีฟดอวอิ้ง"/>
                <a:cs typeface="อีฟดอวอิ้ง"/>
                <a:sym typeface="อีฟดอวอิ้ง"/>
              </a:rPr>
              <a:t>Presented by Endah Rakhmawati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500448" y="524674"/>
            <a:ext cx="935996" cy="935996"/>
          </a:xfrm>
          <a:custGeom>
            <a:avLst/>
            <a:gdLst/>
            <a:ahLst/>
            <a:cxnLst/>
            <a:rect r="r" b="b" t="t" l="l"/>
            <a:pathLst>
              <a:path h="935996" w="935996">
                <a:moveTo>
                  <a:pt x="935996" y="0"/>
                </a:moveTo>
                <a:lnTo>
                  <a:pt x="0" y="0"/>
                </a:lnTo>
                <a:lnTo>
                  <a:pt x="0" y="935997"/>
                </a:lnTo>
                <a:lnTo>
                  <a:pt x="935996" y="935997"/>
                </a:lnTo>
                <a:lnTo>
                  <a:pt x="9359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782663" y="2689845"/>
            <a:ext cx="10765665" cy="4989561"/>
          </a:xfrm>
          <a:custGeom>
            <a:avLst/>
            <a:gdLst/>
            <a:ahLst/>
            <a:cxnLst/>
            <a:rect r="r" b="b" t="t" l="l"/>
            <a:pathLst>
              <a:path h="4989561" w="10765665">
                <a:moveTo>
                  <a:pt x="0" y="0"/>
                </a:moveTo>
                <a:lnTo>
                  <a:pt x="10765665" y="0"/>
                </a:lnTo>
                <a:lnTo>
                  <a:pt x="10765665" y="4989561"/>
                </a:lnTo>
                <a:lnTo>
                  <a:pt x="0" y="4989561"/>
                </a:lnTo>
                <a:lnTo>
                  <a:pt x="0" y="0"/>
                </a:lnTo>
                <a:close/>
              </a:path>
            </a:pathLst>
          </a:custGeom>
          <a:blipFill>
            <a:blip r:embed="rId7">
              <a:extLst>
                <a:ext uri="{96DAC541-7B7A-43D3-8B79-37D633B846F1}">
                  <asvg:svgBlip xmlns:asvg="http://schemas.microsoft.com/office/drawing/2016/SVG/main" r:embed="rId8"/>
                </a:ext>
              </a:extLst>
            </a:blip>
            <a:stretch>
              <a:fillRect l="0" t="-51804" r="0" b="-20414"/>
            </a:stretch>
          </a:blipFill>
        </p:spPr>
      </p:sp>
      <p:sp>
        <p:nvSpPr>
          <p:cNvPr name="Freeform 7" id="7"/>
          <p:cNvSpPr/>
          <p:nvPr/>
        </p:nvSpPr>
        <p:spPr>
          <a:xfrm flipH="false" flipV="false" rot="0">
            <a:off x="4252298" y="3055554"/>
            <a:ext cx="9783405" cy="4256336"/>
          </a:xfrm>
          <a:custGeom>
            <a:avLst/>
            <a:gdLst/>
            <a:ahLst/>
            <a:cxnLst/>
            <a:rect r="r" b="b" t="t" l="l"/>
            <a:pathLst>
              <a:path h="4256336" w="9783405">
                <a:moveTo>
                  <a:pt x="0" y="0"/>
                </a:moveTo>
                <a:lnTo>
                  <a:pt x="9783404" y="0"/>
                </a:lnTo>
                <a:lnTo>
                  <a:pt x="9783404" y="4256336"/>
                </a:lnTo>
                <a:lnTo>
                  <a:pt x="0" y="4256336"/>
                </a:lnTo>
                <a:lnTo>
                  <a:pt x="0" y="0"/>
                </a:lnTo>
                <a:close/>
              </a:path>
            </a:pathLst>
          </a:custGeom>
          <a:blipFill>
            <a:blip r:embed="rId9"/>
            <a:stretch>
              <a:fillRect l="0" t="0" r="0" b="0"/>
            </a:stretch>
          </a:blipFill>
        </p:spPr>
      </p:sp>
      <p:sp>
        <p:nvSpPr>
          <p:cNvPr name="TextBox 8" id="8"/>
          <p:cNvSpPr txBox="true"/>
          <p:nvPr/>
        </p:nvSpPr>
        <p:spPr>
          <a:xfrm rot="0">
            <a:off x="2615290" y="422021"/>
            <a:ext cx="6360341" cy="1203325"/>
          </a:xfrm>
          <a:prstGeom prst="rect">
            <a:avLst/>
          </a:prstGeom>
        </p:spPr>
        <p:txBody>
          <a:bodyPr anchor="t" rtlCol="false" tIns="0" lIns="0" bIns="0" rIns="0">
            <a:spAutoFit/>
          </a:bodyPr>
          <a:lstStyle/>
          <a:p>
            <a:pPr algn="ctr">
              <a:lnSpc>
                <a:spcPts val="9799"/>
              </a:lnSpc>
            </a:pPr>
            <a:r>
              <a:rPr lang="en-US" sz="6999">
                <a:solidFill>
                  <a:srgbClr val="000000"/>
                </a:solidFill>
                <a:latin typeface="Porcelain"/>
                <a:ea typeface="Porcelain"/>
                <a:cs typeface="Porcelain"/>
                <a:sym typeface="Porcelain"/>
              </a:rPr>
              <a:t>Connecting to database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422021"/>
            <a:ext cx="13901849" cy="1203325"/>
          </a:xfrm>
          <a:prstGeom prst="rect">
            <a:avLst/>
          </a:prstGeom>
        </p:spPr>
        <p:txBody>
          <a:bodyPr anchor="t" rtlCol="false" tIns="0" lIns="0" bIns="0" rIns="0">
            <a:spAutoFit/>
          </a:bodyPr>
          <a:lstStyle/>
          <a:p>
            <a:pPr algn="l">
              <a:lnSpc>
                <a:spcPts val="9799"/>
              </a:lnSpc>
            </a:pPr>
            <a:r>
              <a:rPr lang="en-US" sz="6999">
                <a:solidFill>
                  <a:srgbClr val="000000"/>
                </a:solidFill>
                <a:latin typeface="Porcelain"/>
                <a:ea typeface="Porcelain"/>
                <a:cs typeface="Porcelain"/>
                <a:sym typeface="Porcelain"/>
              </a:rPr>
              <a:t>Question 1 : Find the total sales per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964193" y="2110720"/>
            <a:ext cx="9042004" cy="6065561"/>
          </a:xfrm>
          <a:custGeom>
            <a:avLst/>
            <a:gdLst/>
            <a:ahLst/>
            <a:cxnLst/>
            <a:rect r="r" b="b" t="t" l="l"/>
            <a:pathLst>
              <a:path h="6065561" w="9042004">
                <a:moveTo>
                  <a:pt x="0" y="0"/>
                </a:moveTo>
                <a:lnTo>
                  <a:pt x="9042004" y="0"/>
                </a:lnTo>
                <a:lnTo>
                  <a:pt x="9042004" y="6065560"/>
                </a:lnTo>
                <a:lnTo>
                  <a:pt x="0" y="6065560"/>
                </a:lnTo>
                <a:lnTo>
                  <a:pt x="0" y="0"/>
                </a:lnTo>
                <a:close/>
              </a:path>
            </a:pathLst>
          </a:custGeom>
          <a:blipFill>
            <a:blip r:embed="rId7"/>
            <a:stretch>
              <a:fillRect l="0" t="0" r="0" b="0"/>
            </a:stretch>
          </a:blipFill>
        </p:spPr>
      </p:sp>
      <p:sp>
        <p:nvSpPr>
          <p:cNvPr name="Freeform 10" id="10"/>
          <p:cNvSpPr/>
          <p:nvPr/>
        </p:nvSpPr>
        <p:spPr>
          <a:xfrm flipH="false" flipV="false" rot="0">
            <a:off x="11961316" y="2947884"/>
            <a:ext cx="4161395" cy="4471675"/>
          </a:xfrm>
          <a:custGeom>
            <a:avLst/>
            <a:gdLst/>
            <a:ahLst/>
            <a:cxnLst/>
            <a:rect r="r" b="b" t="t" l="l"/>
            <a:pathLst>
              <a:path h="4471675" w="4161395">
                <a:moveTo>
                  <a:pt x="0" y="0"/>
                </a:moveTo>
                <a:lnTo>
                  <a:pt x="4161395" y="0"/>
                </a:lnTo>
                <a:lnTo>
                  <a:pt x="4161395" y="4471675"/>
                </a:lnTo>
                <a:lnTo>
                  <a:pt x="0" y="4471675"/>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422021"/>
            <a:ext cx="13901849" cy="1203325"/>
          </a:xfrm>
          <a:prstGeom prst="rect">
            <a:avLst/>
          </a:prstGeom>
        </p:spPr>
        <p:txBody>
          <a:bodyPr anchor="t" rtlCol="false" tIns="0" lIns="0" bIns="0" rIns="0">
            <a:spAutoFit/>
          </a:bodyPr>
          <a:lstStyle/>
          <a:p>
            <a:pPr algn="l">
              <a:lnSpc>
                <a:spcPts val="9799"/>
              </a:lnSpc>
            </a:pPr>
            <a:r>
              <a:rPr lang="en-US" sz="6999">
                <a:solidFill>
                  <a:srgbClr val="000000"/>
                </a:solidFill>
                <a:latin typeface="Porcelain"/>
                <a:ea typeface="Porcelain"/>
                <a:cs typeface="Porcelain"/>
                <a:sym typeface="Porcelain"/>
              </a:rPr>
              <a:t>Question 2 : Count the number of orders per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939069" y="3032573"/>
            <a:ext cx="5633436" cy="4221854"/>
          </a:xfrm>
          <a:custGeom>
            <a:avLst/>
            <a:gdLst/>
            <a:ahLst/>
            <a:cxnLst/>
            <a:rect r="r" b="b" t="t" l="l"/>
            <a:pathLst>
              <a:path h="4221854" w="5633436">
                <a:moveTo>
                  <a:pt x="0" y="0"/>
                </a:moveTo>
                <a:lnTo>
                  <a:pt x="5633435" y="0"/>
                </a:lnTo>
                <a:lnTo>
                  <a:pt x="5633435" y="4221854"/>
                </a:lnTo>
                <a:lnTo>
                  <a:pt x="0" y="4221854"/>
                </a:lnTo>
                <a:lnTo>
                  <a:pt x="0" y="0"/>
                </a:lnTo>
                <a:close/>
              </a:path>
            </a:pathLst>
          </a:custGeom>
          <a:blipFill>
            <a:blip r:embed="rId7"/>
            <a:stretch>
              <a:fillRect l="0" t="0" r="0" b="0"/>
            </a:stretch>
          </a:blipFill>
        </p:spPr>
      </p:sp>
      <p:sp>
        <p:nvSpPr>
          <p:cNvPr name="Freeform 10" id="10"/>
          <p:cNvSpPr/>
          <p:nvPr/>
        </p:nvSpPr>
        <p:spPr>
          <a:xfrm flipH="false" flipV="false" rot="0">
            <a:off x="1702627" y="2187909"/>
            <a:ext cx="9195196" cy="5806490"/>
          </a:xfrm>
          <a:custGeom>
            <a:avLst/>
            <a:gdLst/>
            <a:ahLst/>
            <a:cxnLst/>
            <a:rect r="r" b="b" t="t" l="l"/>
            <a:pathLst>
              <a:path h="5806490" w="9195196">
                <a:moveTo>
                  <a:pt x="0" y="0"/>
                </a:moveTo>
                <a:lnTo>
                  <a:pt x="9195196" y="0"/>
                </a:lnTo>
                <a:lnTo>
                  <a:pt x="9195196" y="5806490"/>
                </a:lnTo>
                <a:lnTo>
                  <a:pt x="0" y="5806490"/>
                </a:lnTo>
                <a:lnTo>
                  <a:pt x="0"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3 : Calculate the month-over-month growth rate of total sales.</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988896" y="2903666"/>
            <a:ext cx="12310207" cy="4560111"/>
          </a:xfrm>
          <a:custGeom>
            <a:avLst/>
            <a:gdLst/>
            <a:ahLst/>
            <a:cxnLst/>
            <a:rect r="r" b="b" t="t" l="l"/>
            <a:pathLst>
              <a:path h="4560111" w="12310207">
                <a:moveTo>
                  <a:pt x="0" y="0"/>
                </a:moveTo>
                <a:lnTo>
                  <a:pt x="12310208" y="0"/>
                </a:lnTo>
                <a:lnTo>
                  <a:pt x="12310208" y="4560111"/>
                </a:lnTo>
                <a:lnTo>
                  <a:pt x="0" y="4560111"/>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939800"/>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3</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245263" y="2171335"/>
            <a:ext cx="9797475" cy="6024773"/>
          </a:xfrm>
          <a:custGeom>
            <a:avLst/>
            <a:gdLst/>
            <a:ahLst/>
            <a:cxnLst/>
            <a:rect r="r" b="b" t="t" l="l"/>
            <a:pathLst>
              <a:path h="6024773" w="9797475">
                <a:moveTo>
                  <a:pt x="0" y="0"/>
                </a:moveTo>
                <a:lnTo>
                  <a:pt x="9797474" y="0"/>
                </a:lnTo>
                <a:lnTo>
                  <a:pt x="9797474" y="6024773"/>
                </a:lnTo>
                <a:lnTo>
                  <a:pt x="0" y="6024773"/>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4 : Calculate the year-over-year growth rate of total sales.</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120208" y="2936063"/>
            <a:ext cx="12047583" cy="5831663"/>
          </a:xfrm>
          <a:custGeom>
            <a:avLst/>
            <a:gdLst/>
            <a:ahLst/>
            <a:cxnLst/>
            <a:rect r="r" b="b" t="t" l="l"/>
            <a:pathLst>
              <a:path h="5831663" w="12047583">
                <a:moveTo>
                  <a:pt x="0" y="0"/>
                </a:moveTo>
                <a:lnTo>
                  <a:pt x="12047584" y="0"/>
                </a:lnTo>
                <a:lnTo>
                  <a:pt x="12047584" y="5831663"/>
                </a:lnTo>
                <a:lnTo>
                  <a:pt x="0" y="5831663"/>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5 : Top 5 of category products which have the highest percentage contributes of sales.</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829267" y="3146075"/>
            <a:ext cx="10629466" cy="3994849"/>
          </a:xfrm>
          <a:custGeom>
            <a:avLst/>
            <a:gdLst/>
            <a:ahLst/>
            <a:cxnLst/>
            <a:rect r="r" b="b" t="t" l="l"/>
            <a:pathLst>
              <a:path h="3994849" w="10629466">
                <a:moveTo>
                  <a:pt x="0" y="0"/>
                </a:moveTo>
                <a:lnTo>
                  <a:pt x="10629466" y="0"/>
                </a:lnTo>
                <a:lnTo>
                  <a:pt x="10629466" y="3994850"/>
                </a:lnTo>
                <a:lnTo>
                  <a:pt x="0" y="3994850"/>
                </a:lnTo>
                <a:lnTo>
                  <a:pt x="0" y="0"/>
                </a:lnTo>
                <a:close/>
              </a:path>
            </a:pathLst>
          </a:custGeom>
          <a:blipFill>
            <a:blip r:embed="rId7"/>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6 : Find top 3 product cotegory which contribute numerous orders per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191380" y="2962047"/>
            <a:ext cx="9905240" cy="6087692"/>
          </a:xfrm>
          <a:custGeom>
            <a:avLst/>
            <a:gdLst/>
            <a:ahLst/>
            <a:cxnLst/>
            <a:rect r="r" b="b" t="t" l="l"/>
            <a:pathLst>
              <a:path h="6087692" w="9905240">
                <a:moveTo>
                  <a:pt x="0" y="0"/>
                </a:moveTo>
                <a:lnTo>
                  <a:pt x="9905240" y="0"/>
                </a:lnTo>
                <a:lnTo>
                  <a:pt x="9905240" y="6087692"/>
                </a:lnTo>
                <a:lnTo>
                  <a:pt x="0" y="6087692"/>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7 : Find top 3 customer's city where contribute numerous orders per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067352" y="2975115"/>
            <a:ext cx="10123704" cy="5999956"/>
          </a:xfrm>
          <a:custGeom>
            <a:avLst/>
            <a:gdLst/>
            <a:ahLst/>
            <a:cxnLst/>
            <a:rect r="r" b="b" t="t" l="l"/>
            <a:pathLst>
              <a:path h="5999956" w="10123704">
                <a:moveTo>
                  <a:pt x="0" y="0"/>
                </a:moveTo>
                <a:lnTo>
                  <a:pt x="10123704" y="0"/>
                </a:lnTo>
                <a:lnTo>
                  <a:pt x="10123704" y="5999957"/>
                </a:lnTo>
                <a:lnTo>
                  <a:pt x="0" y="5999957"/>
                </a:lnTo>
                <a:lnTo>
                  <a:pt x="0"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8 : Identify the top 3 customers who spent the most money in each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82770" y="2859676"/>
            <a:ext cx="12522460" cy="6398624"/>
          </a:xfrm>
          <a:custGeom>
            <a:avLst/>
            <a:gdLst/>
            <a:ahLst/>
            <a:cxnLst/>
            <a:rect r="r" b="b" t="t" l="l"/>
            <a:pathLst>
              <a:path h="6398624" w="12522460">
                <a:moveTo>
                  <a:pt x="0" y="0"/>
                </a:moveTo>
                <a:lnTo>
                  <a:pt x="12522460" y="0"/>
                </a:lnTo>
                <a:lnTo>
                  <a:pt x="12522460" y="6398624"/>
                </a:lnTo>
                <a:lnTo>
                  <a:pt x="0" y="6398624"/>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870260" y="324649"/>
            <a:ext cx="4547480"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Background</a:t>
            </a:r>
          </a:p>
        </p:txBody>
      </p:sp>
      <p:grpSp>
        <p:nvGrpSpPr>
          <p:cNvPr name="Group 6" id="6"/>
          <p:cNvGrpSpPr/>
          <p:nvPr/>
        </p:nvGrpSpPr>
        <p:grpSpPr>
          <a:xfrm rot="0">
            <a:off x="8903579" y="1726624"/>
            <a:ext cx="2677478" cy="318135"/>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grpSp>
        <p:nvGrpSpPr>
          <p:cNvPr name="Group 8" id="8"/>
          <p:cNvGrpSpPr/>
          <p:nvPr/>
        </p:nvGrpSpPr>
        <p:grpSpPr>
          <a:xfrm rot="0">
            <a:off x="2047041" y="2787709"/>
            <a:ext cx="4823219" cy="4711582"/>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0" t="-1211" r="0" b="-1211"/>
              </a:stretch>
            </a:blipFill>
          </p:spPr>
        </p:sp>
      </p:grpSp>
      <p:sp>
        <p:nvSpPr>
          <p:cNvPr name="Freeform 10" id="10"/>
          <p:cNvSpPr/>
          <p:nvPr/>
        </p:nvSpPr>
        <p:spPr>
          <a:xfrm flipH="false" flipV="false" rot="0">
            <a:off x="11581056" y="524674"/>
            <a:ext cx="1197442" cy="1197442"/>
          </a:xfrm>
          <a:custGeom>
            <a:avLst/>
            <a:gdLst/>
            <a:ahLst/>
            <a:cxnLst/>
            <a:rect r="r" b="b" t="t" l="l"/>
            <a:pathLst>
              <a:path h="1197442" w="1197442">
                <a:moveTo>
                  <a:pt x="0" y="0"/>
                </a:moveTo>
                <a:lnTo>
                  <a:pt x="1197442" y="0"/>
                </a:lnTo>
                <a:lnTo>
                  <a:pt x="1197442" y="1197442"/>
                </a:lnTo>
                <a:lnTo>
                  <a:pt x="0" y="1197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7477317" y="3497263"/>
            <a:ext cx="8488130" cy="3149600"/>
          </a:xfrm>
          <a:prstGeom prst="rect">
            <a:avLst/>
          </a:prstGeom>
        </p:spPr>
        <p:txBody>
          <a:bodyPr anchor="t" rtlCol="false" tIns="0" lIns="0" bIns="0" rIns="0">
            <a:spAutoFit/>
          </a:bodyPr>
          <a:lstStyle/>
          <a:p>
            <a:pPr algn="ctr">
              <a:lnSpc>
                <a:spcPts val="4900"/>
              </a:lnSpc>
            </a:pPr>
            <a:r>
              <a:rPr lang="en-US" sz="3500">
                <a:solidFill>
                  <a:srgbClr val="000000"/>
                </a:solidFill>
                <a:latin typeface="อีฟดอวอิ้ง"/>
                <a:ea typeface="อีฟดอวอิ้ง"/>
                <a:cs typeface="อีฟดอวอิ้ง"/>
                <a:sym typeface="อีฟดอวอิ้ง"/>
              </a:rPr>
              <a:t>This involves the historical processing of information, focusing on output data. It is useful in business analysis, providing summarized and multidimensional data views using SQL.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60146"/>
            <a:ext cx="13901849" cy="1581150"/>
          </a:xfrm>
          <a:prstGeom prst="rect">
            <a:avLst/>
          </a:prstGeom>
        </p:spPr>
        <p:txBody>
          <a:bodyPr anchor="t" rtlCol="false" tIns="0" lIns="0" bIns="0" rIns="0">
            <a:spAutoFit/>
          </a:bodyPr>
          <a:lstStyle/>
          <a:p>
            <a:pPr algn="l">
              <a:lnSpc>
                <a:spcPts val="6000"/>
              </a:lnSpc>
            </a:pPr>
            <a:r>
              <a:rPr lang="en-US" sz="6000">
                <a:solidFill>
                  <a:srgbClr val="000000"/>
                </a:solidFill>
                <a:latin typeface="Porcelain"/>
                <a:ea typeface="Porcelain"/>
                <a:cs typeface="Porcelain"/>
                <a:sym typeface="Porcelain"/>
              </a:rPr>
              <a:t>Question 9 : Defined as the percentage of customers who make another purchase within 3 months of their first purchase.</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938979" y="2565287"/>
            <a:ext cx="10410043" cy="7237261"/>
          </a:xfrm>
          <a:custGeom>
            <a:avLst/>
            <a:gdLst/>
            <a:ahLst/>
            <a:cxnLst/>
            <a:rect r="r" b="b" t="t" l="l"/>
            <a:pathLst>
              <a:path h="7237261" w="10410043">
                <a:moveTo>
                  <a:pt x="0" y="0"/>
                </a:moveTo>
                <a:lnTo>
                  <a:pt x="10410042" y="0"/>
                </a:lnTo>
                <a:lnTo>
                  <a:pt x="10410042" y="7237260"/>
                </a:lnTo>
                <a:lnTo>
                  <a:pt x="0" y="7237260"/>
                </a:lnTo>
                <a:lnTo>
                  <a:pt x="0" y="0"/>
                </a:lnTo>
                <a:close/>
              </a:path>
            </a:pathLst>
          </a:custGeom>
          <a:blipFill>
            <a:blip r:embed="rId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1825625"/>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10 : Calculate the percentage of orders that were paid in installments.</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792029" y="2552920"/>
            <a:ext cx="12703941" cy="5261603"/>
          </a:xfrm>
          <a:custGeom>
            <a:avLst/>
            <a:gdLst/>
            <a:ahLst/>
            <a:cxnLst/>
            <a:rect r="r" b="b" t="t" l="l"/>
            <a:pathLst>
              <a:path h="5261603" w="12703941">
                <a:moveTo>
                  <a:pt x="0" y="0"/>
                </a:moveTo>
                <a:lnTo>
                  <a:pt x="12703942" y="0"/>
                </a:lnTo>
                <a:lnTo>
                  <a:pt x="12703942" y="5261603"/>
                </a:lnTo>
                <a:lnTo>
                  <a:pt x="0" y="5261603"/>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670656" y="688721"/>
            <a:ext cx="13901849" cy="939800"/>
          </a:xfrm>
          <a:prstGeom prst="rect">
            <a:avLst/>
          </a:prstGeom>
        </p:spPr>
        <p:txBody>
          <a:bodyPr anchor="t" rtlCol="false" tIns="0" lIns="0" bIns="0" rIns="0">
            <a:spAutoFit/>
          </a:bodyPr>
          <a:lstStyle/>
          <a:p>
            <a:pPr algn="l">
              <a:lnSpc>
                <a:spcPts val="6999"/>
              </a:lnSpc>
            </a:pPr>
            <a:r>
              <a:rPr lang="en-US" sz="6999">
                <a:solidFill>
                  <a:srgbClr val="000000"/>
                </a:solidFill>
                <a:latin typeface="Porcelain"/>
                <a:ea typeface="Porcelain"/>
                <a:cs typeface="Porcelain"/>
                <a:sym typeface="Porcelain"/>
              </a:rPr>
              <a:t>Question 11 : Top 3 sellers by total sales per year.</a:t>
            </a:r>
          </a:p>
        </p:txBody>
      </p:sp>
      <p:grpSp>
        <p:nvGrpSpPr>
          <p:cNvPr name="Group 6" id="6"/>
          <p:cNvGrpSpPr/>
          <p:nvPr/>
        </p:nvGrpSpPr>
        <p:grpSpPr>
          <a:xfrm rot="0">
            <a:off x="2494418" y="1427110"/>
            <a:ext cx="3336782" cy="396473"/>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true" flipV="false" rot="0">
            <a:off x="1433968" y="564896"/>
            <a:ext cx="1060450" cy="1060450"/>
          </a:xfrm>
          <a:custGeom>
            <a:avLst/>
            <a:gdLst/>
            <a:ahLst/>
            <a:cxnLst/>
            <a:rect r="r" b="b" t="t" l="l"/>
            <a:pathLst>
              <a:path h="1060450" w="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93036" y="1959488"/>
            <a:ext cx="12501928" cy="6448467"/>
          </a:xfrm>
          <a:custGeom>
            <a:avLst/>
            <a:gdLst/>
            <a:ahLst/>
            <a:cxnLst/>
            <a:rect r="r" b="b" t="t" l="l"/>
            <a:pathLst>
              <a:path h="6448467" w="12501928">
                <a:moveTo>
                  <a:pt x="0" y="0"/>
                </a:moveTo>
                <a:lnTo>
                  <a:pt x="12501928" y="0"/>
                </a:lnTo>
                <a:lnTo>
                  <a:pt x="12501928" y="6448467"/>
                </a:lnTo>
                <a:lnTo>
                  <a:pt x="0" y="6448467"/>
                </a:lnTo>
                <a:lnTo>
                  <a:pt x="0" y="0"/>
                </a:lnTo>
                <a:close/>
              </a:path>
            </a:pathLst>
          </a:custGeom>
          <a:blipFill>
            <a:blip r:embed="rId7"/>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91903" y="4307767"/>
            <a:ext cx="835733" cy="835733"/>
          </a:xfrm>
          <a:custGeom>
            <a:avLst/>
            <a:gdLst/>
            <a:ahLst/>
            <a:cxnLst/>
            <a:rect r="r" b="b" t="t" l="l"/>
            <a:pathLst>
              <a:path h="835733" w="835733">
                <a:moveTo>
                  <a:pt x="0" y="0"/>
                </a:moveTo>
                <a:lnTo>
                  <a:pt x="835733" y="0"/>
                </a:lnTo>
                <a:lnTo>
                  <a:pt x="835733" y="835733"/>
                </a:lnTo>
                <a:lnTo>
                  <a:pt x="0" y="835733"/>
                </a:lnTo>
                <a:lnTo>
                  <a:pt x="0" y="0"/>
                </a:lnTo>
                <a:close/>
              </a:path>
            </a:pathLst>
          </a:custGeom>
          <a:blipFill>
            <a:blip r:embed="rId5"/>
            <a:stretch>
              <a:fillRect l="0" t="0" r="0" b="0"/>
            </a:stretch>
          </a:blipFill>
        </p:spPr>
      </p:sp>
      <p:sp>
        <p:nvSpPr>
          <p:cNvPr name="Freeform 6" id="6"/>
          <p:cNvSpPr/>
          <p:nvPr/>
        </p:nvSpPr>
        <p:spPr>
          <a:xfrm flipH="false" flipV="false" rot="0">
            <a:off x="3791903" y="5529538"/>
            <a:ext cx="835733" cy="874174"/>
          </a:xfrm>
          <a:custGeom>
            <a:avLst/>
            <a:gdLst/>
            <a:ahLst/>
            <a:cxnLst/>
            <a:rect r="r" b="b" t="t" l="l"/>
            <a:pathLst>
              <a:path h="874174" w="835733">
                <a:moveTo>
                  <a:pt x="0" y="0"/>
                </a:moveTo>
                <a:lnTo>
                  <a:pt x="835733" y="0"/>
                </a:lnTo>
                <a:lnTo>
                  <a:pt x="835733" y="874174"/>
                </a:lnTo>
                <a:lnTo>
                  <a:pt x="0" y="874174"/>
                </a:lnTo>
                <a:lnTo>
                  <a:pt x="0" y="0"/>
                </a:lnTo>
                <a:close/>
              </a:path>
            </a:pathLst>
          </a:custGeom>
          <a:blipFill>
            <a:blip r:embed="rId6"/>
            <a:stretch>
              <a:fillRect l="-45190" t="-1788" r="-46279" b="-2456"/>
            </a:stretch>
          </a:blipFill>
        </p:spPr>
      </p:sp>
      <p:sp>
        <p:nvSpPr>
          <p:cNvPr name="TextBox 7" id="7"/>
          <p:cNvSpPr txBox="true"/>
          <p:nvPr/>
        </p:nvSpPr>
        <p:spPr>
          <a:xfrm rot="0">
            <a:off x="5886387" y="1372833"/>
            <a:ext cx="6515227"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Connect with me :</a:t>
            </a:r>
          </a:p>
        </p:txBody>
      </p:sp>
      <p:sp>
        <p:nvSpPr>
          <p:cNvPr name="TextBox 8" id="8"/>
          <p:cNvSpPr txBox="true"/>
          <p:nvPr/>
        </p:nvSpPr>
        <p:spPr>
          <a:xfrm rot="0">
            <a:off x="4828532" y="4262083"/>
            <a:ext cx="4753172" cy="765175"/>
          </a:xfrm>
          <a:prstGeom prst="rect">
            <a:avLst/>
          </a:prstGeom>
        </p:spPr>
        <p:txBody>
          <a:bodyPr anchor="t" rtlCol="false" tIns="0" lIns="0" bIns="0" rIns="0">
            <a:spAutoFit/>
          </a:bodyPr>
          <a:lstStyle/>
          <a:p>
            <a:pPr algn="ctr">
              <a:lnSpc>
                <a:spcPts val="5599"/>
              </a:lnSpc>
            </a:pPr>
            <a:r>
              <a:rPr lang="en-US" sz="3999">
                <a:solidFill>
                  <a:srgbClr val="000000"/>
                </a:solidFill>
                <a:latin typeface="อีฟดอวอิ้ง"/>
                <a:ea typeface="อีฟดอวอิ้ง"/>
                <a:cs typeface="อีฟดอวอิ้ง"/>
                <a:sym typeface="อีฟดอวอิ้ง"/>
              </a:rPr>
              <a:t>endahen12@gmail.com</a:t>
            </a:r>
          </a:p>
        </p:txBody>
      </p:sp>
      <p:sp>
        <p:nvSpPr>
          <p:cNvPr name="TextBox 9" id="9"/>
          <p:cNvSpPr txBox="true"/>
          <p:nvPr/>
        </p:nvSpPr>
        <p:spPr>
          <a:xfrm rot="0">
            <a:off x="6352564" y="5174197"/>
            <a:ext cx="5582871" cy="23918"/>
          </a:xfrm>
          <a:prstGeom prst="rect">
            <a:avLst/>
          </a:prstGeom>
        </p:spPr>
        <p:txBody>
          <a:bodyPr anchor="t" rtlCol="false" tIns="0" lIns="0" bIns="0" rIns="0">
            <a:spAutoFit/>
          </a:bodyPr>
          <a:lstStyle/>
          <a:p>
            <a:pPr algn="ctr">
              <a:lnSpc>
                <a:spcPts val="140"/>
              </a:lnSpc>
            </a:pPr>
            <a:r>
              <a:rPr lang="en-US" sz="100">
                <a:solidFill>
                  <a:srgbClr val="000000"/>
                </a:solidFill>
                <a:latin typeface="Porcelain"/>
                <a:ea typeface="Porcelain"/>
                <a:cs typeface="Porcelain"/>
                <a:sym typeface="Porcelain"/>
              </a:rPr>
              <a:t>Thank you</a:t>
            </a:r>
          </a:p>
        </p:txBody>
      </p:sp>
      <p:sp>
        <p:nvSpPr>
          <p:cNvPr name="TextBox 10" id="10"/>
          <p:cNvSpPr txBox="true"/>
          <p:nvPr/>
        </p:nvSpPr>
        <p:spPr>
          <a:xfrm rot="0">
            <a:off x="7205118" y="7540624"/>
            <a:ext cx="3877764"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Thank you</a:t>
            </a:r>
          </a:p>
        </p:txBody>
      </p:sp>
      <p:sp>
        <p:nvSpPr>
          <p:cNvPr name="TextBox 11" id="11"/>
          <p:cNvSpPr txBox="true"/>
          <p:nvPr/>
        </p:nvSpPr>
        <p:spPr>
          <a:xfrm rot="0">
            <a:off x="4934753" y="5638537"/>
            <a:ext cx="9815971" cy="765175"/>
          </a:xfrm>
          <a:prstGeom prst="rect">
            <a:avLst/>
          </a:prstGeom>
        </p:spPr>
        <p:txBody>
          <a:bodyPr anchor="t" rtlCol="false" tIns="0" lIns="0" bIns="0" rIns="0">
            <a:spAutoFit/>
          </a:bodyPr>
          <a:lstStyle/>
          <a:p>
            <a:pPr algn="ctr">
              <a:lnSpc>
                <a:spcPts val="5599"/>
              </a:lnSpc>
            </a:pPr>
            <a:r>
              <a:rPr lang="en-US" sz="3999">
                <a:solidFill>
                  <a:srgbClr val="000000"/>
                </a:solidFill>
                <a:latin typeface="อีฟดอวอิ้ง"/>
                <a:ea typeface="อีฟดอวอิ้ง"/>
                <a:cs typeface="อีฟดอวอิ้ง"/>
                <a:sym typeface="อีฟดอวอิ้ง"/>
              </a:rPr>
              <a:t>https://www.linkedin.com/in/endahrakhmawati/</a:t>
            </a:r>
          </a:p>
        </p:txBody>
      </p:sp>
      <p:sp>
        <p:nvSpPr>
          <p:cNvPr name="Freeform 12" id="12"/>
          <p:cNvSpPr/>
          <p:nvPr/>
        </p:nvSpPr>
        <p:spPr>
          <a:xfrm flipH="false" flipV="false" rot="-814117">
            <a:off x="4725429" y="1642133"/>
            <a:ext cx="1017038" cy="1347881"/>
          </a:xfrm>
          <a:custGeom>
            <a:avLst/>
            <a:gdLst/>
            <a:ahLst/>
            <a:cxnLst/>
            <a:rect r="r" b="b" t="t" l="l"/>
            <a:pathLst>
              <a:path h="1347881" w="1017038">
                <a:moveTo>
                  <a:pt x="0" y="0"/>
                </a:moveTo>
                <a:lnTo>
                  <a:pt x="1017037" y="0"/>
                </a:lnTo>
                <a:lnTo>
                  <a:pt x="1017037" y="1347882"/>
                </a:lnTo>
                <a:lnTo>
                  <a:pt x="0" y="1347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32144" y="604990"/>
            <a:ext cx="1197442" cy="1197442"/>
          </a:xfrm>
          <a:custGeom>
            <a:avLst/>
            <a:gdLst/>
            <a:ahLst/>
            <a:cxnLst/>
            <a:rect r="r" b="b" t="t" l="l"/>
            <a:pathLst>
              <a:path h="1197442" w="1197442">
                <a:moveTo>
                  <a:pt x="0" y="0"/>
                </a:moveTo>
                <a:lnTo>
                  <a:pt x="1197442" y="0"/>
                </a:lnTo>
                <a:lnTo>
                  <a:pt x="1197442" y="1197442"/>
                </a:lnTo>
                <a:lnTo>
                  <a:pt x="0" y="11974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855856" y="324649"/>
            <a:ext cx="6576288"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Dataset Overview</a:t>
            </a:r>
          </a:p>
        </p:txBody>
      </p:sp>
      <p:grpSp>
        <p:nvGrpSpPr>
          <p:cNvPr name="Group 7" id="7"/>
          <p:cNvGrpSpPr/>
          <p:nvPr/>
        </p:nvGrpSpPr>
        <p:grpSpPr>
          <a:xfrm rot="0">
            <a:off x="9754667" y="1802432"/>
            <a:ext cx="2677478" cy="318135"/>
            <a:chOff x="0" y="0"/>
            <a:chExt cx="3569970" cy="424180"/>
          </a:xfrm>
        </p:grpSpPr>
        <p:sp>
          <p:nvSpPr>
            <p:cNvPr name="Freeform 8" id="8"/>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grpSp>
        <p:nvGrpSpPr>
          <p:cNvPr name="Group 9" id="9"/>
          <p:cNvGrpSpPr/>
          <p:nvPr/>
        </p:nvGrpSpPr>
        <p:grpSpPr>
          <a:xfrm rot="0">
            <a:off x="1903658" y="2714973"/>
            <a:ext cx="4615586" cy="6543327"/>
            <a:chOff x="0" y="0"/>
            <a:chExt cx="5029669" cy="7130355"/>
          </a:xfrm>
        </p:grpSpPr>
        <p:sp>
          <p:nvSpPr>
            <p:cNvPr name="Freeform 10" id="10"/>
            <p:cNvSpPr/>
            <p:nvPr/>
          </p:nvSpPr>
          <p:spPr>
            <a:xfrm flipH="false" flipV="false" rot="0">
              <a:off x="0" y="-7620"/>
              <a:ext cx="5034749" cy="7140515"/>
            </a:xfrm>
            <a:custGeom>
              <a:avLst/>
              <a:gdLst/>
              <a:ahLst/>
              <a:cxnLst/>
              <a:rect r="r" b="b" t="t" l="l"/>
              <a:pathLst>
                <a:path h="7140515" w="5034749">
                  <a:moveTo>
                    <a:pt x="3558603" y="7043902"/>
                  </a:moveTo>
                  <a:cubicBezTo>
                    <a:pt x="3529499" y="7055422"/>
                    <a:pt x="3507010" y="7070780"/>
                    <a:pt x="3484521" y="7074620"/>
                  </a:cubicBezTo>
                  <a:cubicBezTo>
                    <a:pt x="3357522" y="7089978"/>
                    <a:pt x="3231847" y="7105338"/>
                    <a:pt x="3104848" y="7118777"/>
                  </a:cubicBezTo>
                  <a:cubicBezTo>
                    <a:pt x="3040026" y="7124536"/>
                    <a:pt x="2975204" y="7130295"/>
                    <a:pt x="2910382" y="7132215"/>
                  </a:cubicBezTo>
                  <a:cubicBezTo>
                    <a:pt x="2840268" y="7136055"/>
                    <a:pt x="2770154" y="7140515"/>
                    <a:pt x="2701363" y="7137975"/>
                  </a:cubicBezTo>
                  <a:cubicBezTo>
                    <a:pt x="2635218" y="7136055"/>
                    <a:pt x="2569073" y="7130295"/>
                    <a:pt x="2505574" y="7113017"/>
                  </a:cubicBezTo>
                  <a:cubicBezTo>
                    <a:pt x="2423554" y="7091898"/>
                    <a:pt x="2340211" y="7091898"/>
                    <a:pt x="2259515" y="7072700"/>
                  </a:cubicBezTo>
                  <a:cubicBezTo>
                    <a:pt x="2049173" y="7022783"/>
                    <a:pt x="1834863" y="7036223"/>
                    <a:pt x="1623199" y="7015104"/>
                  </a:cubicBezTo>
                  <a:cubicBezTo>
                    <a:pt x="1504138" y="7003585"/>
                    <a:pt x="1385077" y="6976707"/>
                    <a:pt x="1266016" y="6953668"/>
                  </a:cubicBezTo>
                  <a:cubicBezTo>
                    <a:pt x="1131080" y="6928711"/>
                    <a:pt x="996144" y="6899912"/>
                    <a:pt x="859885" y="6873035"/>
                  </a:cubicBezTo>
                  <a:cubicBezTo>
                    <a:pt x="760668" y="6853836"/>
                    <a:pt x="660127" y="6834637"/>
                    <a:pt x="560910" y="6815439"/>
                  </a:cubicBezTo>
                  <a:cubicBezTo>
                    <a:pt x="558264" y="6815439"/>
                    <a:pt x="555618" y="6813519"/>
                    <a:pt x="552972" y="6813519"/>
                  </a:cubicBezTo>
                  <a:cubicBezTo>
                    <a:pt x="469630" y="6761683"/>
                    <a:pt x="380995" y="6721366"/>
                    <a:pt x="304267" y="6654171"/>
                  </a:cubicBezTo>
                  <a:cubicBezTo>
                    <a:pt x="174623" y="6538979"/>
                    <a:pt x="119061" y="6354673"/>
                    <a:pt x="113769" y="6137728"/>
                  </a:cubicBezTo>
                  <a:cubicBezTo>
                    <a:pt x="112447" y="6062854"/>
                    <a:pt x="105832" y="5989900"/>
                    <a:pt x="105832" y="5915025"/>
                  </a:cubicBezTo>
                  <a:cubicBezTo>
                    <a:pt x="107155" y="5811353"/>
                    <a:pt x="112447" y="5709600"/>
                    <a:pt x="116415" y="5607848"/>
                  </a:cubicBezTo>
                  <a:cubicBezTo>
                    <a:pt x="126998" y="5304510"/>
                    <a:pt x="132290" y="5001173"/>
                    <a:pt x="116415" y="4697835"/>
                  </a:cubicBezTo>
                  <a:cubicBezTo>
                    <a:pt x="101863" y="4425215"/>
                    <a:pt x="88634" y="4154515"/>
                    <a:pt x="74082" y="3881895"/>
                  </a:cubicBezTo>
                  <a:cubicBezTo>
                    <a:pt x="64822" y="3707188"/>
                    <a:pt x="52916" y="3534400"/>
                    <a:pt x="44979" y="3359693"/>
                  </a:cubicBezTo>
                  <a:cubicBezTo>
                    <a:pt x="39687" y="3244501"/>
                    <a:pt x="41010" y="3127390"/>
                    <a:pt x="35718" y="3012199"/>
                  </a:cubicBezTo>
                  <a:cubicBezTo>
                    <a:pt x="33073" y="2946924"/>
                    <a:pt x="18521" y="2883568"/>
                    <a:pt x="17198" y="2818293"/>
                  </a:cubicBezTo>
                  <a:cubicBezTo>
                    <a:pt x="11906" y="2660865"/>
                    <a:pt x="10583" y="2501516"/>
                    <a:pt x="7937" y="2342168"/>
                  </a:cubicBezTo>
                  <a:cubicBezTo>
                    <a:pt x="6615" y="2280733"/>
                    <a:pt x="0" y="2219297"/>
                    <a:pt x="1323" y="2157862"/>
                  </a:cubicBezTo>
                  <a:cubicBezTo>
                    <a:pt x="2646" y="2061869"/>
                    <a:pt x="10583" y="1965876"/>
                    <a:pt x="11906" y="1869883"/>
                  </a:cubicBezTo>
                  <a:cubicBezTo>
                    <a:pt x="13229" y="1758531"/>
                    <a:pt x="5292" y="1647179"/>
                    <a:pt x="7937" y="1537747"/>
                  </a:cubicBezTo>
                  <a:cubicBezTo>
                    <a:pt x="7937" y="1432155"/>
                    <a:pt x="17198" y="1328483"/>
                    <a:pt x="26458" y="1222890"/>
                  </a:cubicBezTo>
                  <a:cubicBezTo>
                    <a:pt x="29104" y="1186413"/>
                    <a:pt x="47624" y="1153776"/>
                    <a:pt x="52916" y="1117298"/>
                  </a:cubicBezTo>
                  <a:cubicBezTo>
                    <a:pt x="75405" y="936832"/>
                    <a:pt x="99218" y="756365"/>
                    <a:pt x="157425" y="589337"/>
                  </a:cubicBezTo>
                  <a:cubicBezTo>
                    <a:pt x="170654" y="552860"/>
                    <a:pt x="191821" y="520222"/>
                    <a:pt x="211664" y="491424"/>
                  </a:cubicBezTo>
                  <a:cubicBezTo>
                    <a:pt x="218279" y="481825"/>
                    <a:pt x="234153" y="487585"/>
                    <a:pt x="238122" y="487585"/>
                  </a:cubicBezTo>
                  <a:cubicBezTo>
                    <a:pt x="247382" y="462626"/>
                    <a:pt x="252674" y="437668"/>
                    <a:pt x="263257" y="426149"/>
                  </a:cubicBezTo>
                  <a:cubicBezTo>
                    <a:pt x="320142" y="362794"/>
                    <a:pt x="379673" y="316717"/>
                    <a:pt x="453755" y="305198"/>
                  </a:cubicBezTo>
                  <a:cubicBezTo>
                    <a:pt x="509317" y="295599"/>
                    <a:pt x="563556" y="261041"/>
                    <a:pt x="619118" y="241843"/>
                  </a:cubicBezTo>
                  <a:cubicBezTo>
                    <a:pt x="686586" y="218804"/>
                    <a:pt x="754053" y="191926"/>
                    <a:pt x="824167" y="178487"/>
                  </a:cubicBezTo>
                  <a:cubicBezTo>
                    <a:pt x="887666" y="166968"/>
                    <a:pt x="948520" y="142010"/>
                    <a:pt x="1013342" y="134331"/>
                  </a:cubicBezTo>
                  <a:cubicBezTo>
                    <a:pt x="1079487" y="126651"/>
                    <a:pt x="1145632" y="103613"/>
                    <a:pt x="1213100" y="95933"/>
                  </a:cubicBezTo>
                  <a:cubicBezTo>
                    <a:pt x="1395660" y="76735"/>
                    <a:pt x="1579544" y="63296"/>
                    <a:pt x="1762104" y="47937"/>
                  </a:cubicBezTo>
                  <a:cubicBezTo>
                    <a:pt x="1807083" y="44097"/>
                    <a:pt x="1852061" y="47937"/>
                    <a:pt x="1897040" y="49857"/>
                  </a:cubicBezTo>
                  <a:cubicBezTo>
                    <a:pt x="1919529" y="51777"/>
                    <a:pt x="1942018" y="59456"/>
                    <a:pt x="1965831" y="63296"/>
                  </a:cubicBezTo>
                  <a:cubicBezTo>
                    <a:pt x="1976414" y="65216"/>
                    <a:pt x="1986997" y="59456"/>
                    <a:pt x="1997580" y="59456"/>
                  </a:cubicBezTo>
                  <a:cubicBezTo>
                    <a:pt x="2029330" y="59456"/>
                    <a:pt x="2062402" y="59456"/>
                    <a:pt x="2094152" y="57536"/>
                  </a:cubicBezTo>
                  <a:cubicBezTo>
                    <a:pt x="2155005" y="53697"/>
                    <a:pt x="2217182" y="44097"/>
                    <a:pt x="2278035" y="44097"/>
                  </a:cubicBezTo>
                  <a:cubicBezTo>
                    <a:pt x="2337566" y="44097"/>
                    <a:pt x="2397096" y="49857"/>
                    <a:pt x="2456627" y="53697"/>
                  </a:cubicBezTo>
                  <a:lnTo>
                    <a:pt x="2504251" y="53697"/>
                  </a:lnTo>
                  <a:cubicBezTo>
                    <a:pt x="2577011" y="49857"/>
                    <a:pt x="2648447" y="49857"/>
                    <a:pt x="2721207" y="44097"/>
                  </a:cubicBezTo>
                  <a:cubicBezTo>
                    <a:pt x="2791321" y="38338"/>
                    <a:pt x="2860111" y="24899"/>
                    <a:pt x="2930225" y="19139"/>
                  </a:cubicBezTo>
                  <a:cubicBezTo>
                    <a:pt x="2963298" y="15299"/>
                    <a:pt x="2997693" y="15299"/>
                    <a:pt x="3030766" y="24899"/>
                  </a:cubicBezTo>
                  <a:cubicBezTo>
                    <a:pt x="3081036" y="38338"/>
                    <a:pt x="3128660" y="46017"/>
                    <a:pt x="3178931" y="24899"/>
                  </a:cubicBezTo>
                  <a:cubicBezTo>
                    <a:pt x="3197451" y="17219"/>
                    <a:pt x="3221263" y="30658"/>
                    <a:pt x="3242430" y="34498"/>
                  </a:cubicBezTo>
                  <a:cubicBezTo>
                    <a:pt x="3251690" y="36418"/>
                    <a:pt x="3262273" y="40258"/>
                    <a:pt x="3267565" y="34498"/>
                  </a:cubicBezTo>
                  <a:cubicBezTo>
                    <a:pt x="3303283" y="0"/>
                    <a:pt x="3336356" y="6350"/>
                    <a:pt x="3370751" y="38338"/>
                  </a:cubicBezTo>
                  <a:cubicBezTo>
                    <a:pt x="3374720" y="42177"/>
                    <a:pt x="3385303" y="32578"/>
                    <a:pt x="3393241" y="32578"/>
                  </a:cubicBezTo>
                  <a:cubicBezTo>
                    <a:pt x="3424990" y="32578"/>
                    <a:pt x="3456739" y="32578"/>
                    <a:pt x="3489812" y="34498"/>
                  </a:cubicBezTo>
                  <a:cubicBezTo>
                    <a:pt x="3513625" y="36418"/>
                    <a:pt x="3536114" y="47937"/>
                    <a:pt x="3559926" y="51777"/>
                  </a:cubicBezTo>
                  <a:cubicBezTo>
                    <a:pt x="3611519" y="61376"/>
                    <a:pt x="3664435" y="76735"/>
                    <a:pt x="3717351" y="76735"/>
                  </a:cubicBezTo>
                  <a:cubicBezTo>
                    <a:pt x="3816569" y="78655"/>
                    <a:pt x="3915786" y="84414"/>
                    <a:pt x="4013681" y="115132"/>
                  </a:cubicBezTo>
                  <a:cubicBezTo>
                    <a:pt x="4104961" y="143930"/>
                    <a:pt x="4198887" y="143930"/>
                    <a:pt x="4291490" y="166968"/>
                  </a:cubicBezTo>
                  <a:cubicBezTo>
                    <a:pt x="4347052" y="180407"/>
                    <a:pt x="4403937" y="205365"/>
                    <a:pt x="4451561" y="245682"/>
                  </a:cubicBezTo>
                  <a:cubicBezTo>
                    <a:pt x="4503154" y="287919"/>
                    <a:pt x="4542841" y="357034"/>
                    <a:pt x="4589143" y="414630"/>
                  </a:cubicBezTo>
                  <a:cubicBezTo>
                    <a:pt x="4606341" y="435748"/>
                    <a:pt x="4631476" y="451107"/>
                    <a:pt x="4643382" y="477985"/>
                  </a:cubicBezTo>
                  <a:cubicBezTo>
                    <a:pt x="4677777" y="550940"/>
                    <a:pt x="4708204" y="627734"/>
                    <a:pt x="4738631" y="704529"/>
                  </a:cubicBezTo>
                  <a:cubicBezTo>
                    <a:pt x="4761120" y="760205"/>
                    <a:pt x="4783609" y="817800"/>
                    <a:pt x="4800807" y="875396"/>
                  </a:cubicBezTo>
                  <a:cubicBezTo>
                    <a:pt x="4819327" y="942591"/>
                    <a:pt x="4833879" y="1011706"/>
                    <a:pt x="4848431" y="1082741"/>
                  </a:cubicBezTo>
                  <a:cubicBezTo>
                    <a:pt x="4870921" y="1194093"/>
                    <a:pt x="4897379" y="1305444"/>
                    <a:pt x="4911930" y="1420636"/>
                  </a:cubicBezTo>
                  <a:cubicBezTo>
                    <a:pt x="4933097" y="1581904"/>
                    <a:pt x="4943680" y="1747012"/>
                    <a:pt x="4959555" y="1910200"/>
                  </a:cubicBezTo>
                  <a:cubicBezTo>
                    <a:pt x="4964847" y="1963956"/>
                    <a:pt x="4971461" y="2017712"/>
                    <a:pt x="4974107" y="2071468"/>
                  </a:cubicBezTo>
                  <a:cubicBezTo>
                    <a:pt x="4982044" y="2225057"/>
                    <a:pt x="4987336" y="2376726"/>
                    <a:pt x="4993950" y="2530314"/>
                  </a:cubicBezTo>
                  <a:cubicBezTo>
                    <a:pt x="5003211" y="2720380"/>
                    <a:pt x="5016440" y="2908527"/>
                    <a:pt x="5023054" y="3098592"/>
                  </a:cubicBezTo>
                  <a:cubicBezTo>
                    <a:pt x="5029669" y="3280979"/>
                    <a:pt x="5034749" y="3465286"/>
                    <a:pt x="5032209" y="3649592"/>
                  </a:cubicBezTo>
                  <a:cubicBezTo>
                    <a:pt x="5028346" y="3956769"/>
                    <a:pt x="5017762" y="4262027"/>
                    <a:pt x="5007179" y="4569204"/>
                  </a:cubicBezTo>
                  <a:cubicBezTo>
                    <a:pt x="5000565" y="4759270"/>
                    <a:pt x="4991304" y="4947416"/>
                    <a:pt x="4978075" y="5135563"/>
                  </a:cubicBezTo>
                  <a:cubicBezTo>
                    <a:pt x="4964847" y="5323709"/>
                    <a:pt x="4945003" y="5509935"/>
                    <a:pt x="4930451" y="5698081"/>
                  </a:cubicBezTo>
                  <a:cubicBezTo>
                    <a:pt x="4919868" y="5828632"/>
                    <a:pt x="4917222" y="5959182"/>
                    <a:pt x="4905316" y="6087813"/>
                  </a:cubicBezTo>
                  <a:cubicBezTo>
                    <a:pt x="4894733" y="6204924"/>
                    <a:pt x="4855046" y="6308596"/>
                    <a:pt x="4802130" y="6394990"/>
                  </a:cubicBezTo>
                  <a:cubicBezTo>
                    <a:pt x="4758474" y="6467944"/>
                    <a:pt x="4724079" y="6550498"/>
                    <a:pt x="4679100" y="6621533"/>
                  </a:cubicBezTo>
                  <a:cubicBezTo>
                    <a:pt x="4639413" y="6684888"/>
                    <a:pt x="4595757" y="6748244"/>
                    <a:pt x="4526967" y="6750164"/>
                  </a:cubicBezTo>
                  <a:cubicBezTo>
                    <a:pt x="4511092" y="6750164"/>
                    <a:pt x="4496539" y="6773202"/>
                    <a:pt x="4480665" y="6784721"/>
                  </a:cubicBezTo>
                  <a:cubicBezTo>
                    <a:pt x="4413197" y="6826958"/>
                    <a:pt x="4343083" y="6863436"/>
                    <a:pt x="4276938" y="6909512"/>
                  </a:cubicBezTo>
                  <a:cubicBezTo>
                    <a:pt x="4155231" y="6993986"/>
                    <a:pt x="4024264" y="7007425"/>
                    <a:pt x="3893297" y="7015104"/>
                  </a:cubicBezTo>
                  <a:cubicBezTo>
                    <a:pt x="3843027" y="7018944"/>
                    <a:pt x="3791434" y="7013184"/>
                    <a:pt x="3741163" y="7018944"/>
                  </a:cubicBezTo>
                  <a:cubicBezTo>
                    <a:pt x="3716028" y="7020863"/>
                    <a:pt x="3692216" y="7038143"/>
                    <a:pt x="3668404" y="7045822"/>
                  </a:cubicBezTo>
                  <a:cubicBezTo>
                    <a:pt x="3657821" y="7049661"/>
                    <a:pt x="3647237" y="7047742"/>
                    <a:pt x="3635331" y="7049661"/>
                  </a:cubicBezTo>
                  <a:cubicBezTo>
                    <a:pt x="3619457" y="7051582"/>
                    <a:pt x="3603582" y="7057342"/>
                    <a:pt x="3587707" y="7055422"/>
                  </a:cubicBezTo>
                  <a:cubicBezTo>
                    <a:pt x="3571832" y="7051582"/>
                    <a:pt x="3561249" y="7043902"/>
                    <a:pt x="3558603" y="7043902"/>
                  </a:cubicBezTo>
                  <a:close/>
                </a:path>
              </a:pathLst>
            </a:custGeom>
            <a:blipFill>
              <a:blip r:embed="rId7"/>
              <a:stretch>
                <a:fillRect l="-621" t="-52" r="-621" b="-11"/>
              </a:stretch>
            </a:blipFill>
          </p:spPr>
        </p:sp>
      </p:grpSp>
      <p:sp>
        <p:nvSpPr>
          <p:cNvPr name="Freeform 11" id="11"/>
          <p:cNvSpPr/>
          <p:nvPr/>
        </p:nvSpPr>
        <p:spPr>
          <a:xfrm flipH="false" flipV="false" rot="-2566867">
            <a:off x="1428873" y="2673310"/>
            <a:ext cx="1917990" cy="540524"/>
          </a:xfrm>
          <a:custGeom>
            <a:avLst/>
            <a:gdLst/>
            <a:ahLst/>
            <a:cxnLst/>
            <a:rect r="r" b="b" t="t" l="l"/>
            <a:pathLst>
              <a:path h="540524" w="1917990">
                <a:moveTo>
                  <a:pt x="0" y="0"/>
                </a:moveTo>
                <a:lnTo>
                  <a:pt x="1917990" y="0"/>
                </a:lnTo>
                <a:lnTo>
                  <a:pt x="1917990" y="540525"/>
                </a:lnTo>
                <a:lnTo>
                  <a:pt x="0" y="540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210507" y="3500611"/>
            <a:ext cx="9361997" cy="4848225"/>
          </a:xfrm>
          <a:prstGeom prst="rect">
            <a:avLst/>
          </a:prstGeom>
        </p:spPr>
        <p:txBody>
          <a:bodyPr anchor="t" rtlCol="false" tIns="0" lIns="0" bIns="0" rIns="0">
            <a:spAutoFit/>
          </a:bodyPr>
          <a:lstStyle/>
          <a:p>
            <a:pPr algn="l">
              <a:lnSpc>
                <a:spcPts val="4200"/>
              </a:lnSpc>
            </a:pPr>
            <a:r>
              <a:rPr lang="en-US" sz="3000">
                <a:solidFill>
                  <a:srgbClr val="000000"/>
                </a:solidFill>
                <a:latin typeface="อีฟดอวอิ้ง"/>
                <a:ea typeface="อีฟดอวอิ้ง"/>
                <a:cs typeface="อีฟดอวอิ้ง"/>
                <a:sym typeface="อีฟดอวอิ้ง"/>
              </a:rPr>
              <a:t>Target is a globally recognized brand and a leading retailer in the United States, known for offering exceptional value, inspiration, innovation.</a:t>
            </a:r>
          </a:p>
          <a:p>
            <a:pPr algn="l">
              <a:lnSpc>
                <a:spcPts val="4200"/>
              </a:lnSpc>
            </a:pPr>
          </a:p>
          <a:p>
            <a:pPr algn="l">
              <a:lnSpc>
                <a:spcPts val="4200"/>
              </a:lnSpc>
            </a:pPr>
            <a:r>
              <a:rPr lang="en-US" sz="3000">
                <a:solidFill>
                  <a:srgbClr val="000000"/>
                </a:solidFill>
                <a:latin typeface="อีฟดอวอิ้ง"/>
                <a:ea typeface="อีฟดอวอิ้ง"/>
                <a:cs typeface="อีฟดอวอิ้ง"/>
                <a:sym typeface="อีฟดอวอิ้ง"/>
              </a:rPr>
              <a:t>This dataset focuses on Target's operations in Brazil, covering 100,000 orders placed between 2016 and 2018. It includes detailed information on order status, payment, seller and shipping performance, customer locations, product attributes.</a:t>
            </a:r>
          </a:p>
        </p:txBody>
      </p:sp>
      <p:sp>
        <p:nvSpPr>
          <p:cNvPr name="TextBox 13" id="13"/>
          <p:cNvSpPr txBox="true"/>
          <p:nvPr/>
        </p:nvSpPr>
        <p:spPr>
          <a:xfrm rot="0">
            <a:off x="11474184" y="2591148"/>
            <a:ext cx="5098320" cy="581025"/>
          </a:xfrm>
          <a:prstGeom prst="rect">
            <a:avLst/>
          </a:prstGeom>
        </p:spPr>
        <p:txBody>
          <a:bodyPr anchor="t" rtlCol="false" tIns="0" lIns="0" bIns="0" rIns="0">
            <a:spAutoFit/>
          </a:bodyPr>
          <a:lstStyle/>
          <a:p>
            <a:pPr algn="l">
              <a:lnSpc>
                <a:spcPts val="4200"/>
              </a:lnSpc>
            </a:pPr>
            <a:r>
              <a:rPr lang="en-US" sz="3000">
                <a:solidFill>
                  <a:srgbClr val="000000"/>
                </a:solidFill>
                <a:latin typeface="อีฟดอวอิ้ง"/>
                <a:ea typeface="อีฟดอวอิ้ง"/>
                <a:cs typeface="อีฟดอวอิ้ง"/>
                <a:sym typeface="อีฟดอวอิ้ง"/>
              </a:rPr>
              <a:t>Dataset : </a:t>
            </a:r>
            <a:r>
              <a:rPr lang="en-US" sz="3000" u="sng">
                <a:solidFill>
                  <a:srgbClr val="000000"/>
                </a:solidFill>
                <a:latin typeface="อีฟดอวอิ้ง"/>
                <a:ea typeface="อีฟดอวอิ้ง"/>
                <a:cs typeface="อีฟดอวอิ้ง"/>
                <a:sym typeface="อีฟดอวอิ้ง"/>
                <a:hlinkClick r:id="rId10" tooltip="https://www.kaggle.com/datasets/devarajv88/target-dataset?select=products.csv"/>
              </a:rPr>
              <a:t>https://bit.ly/4dRac7t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375468" y="-2310124"/>
            <a:ext cx="9537064" cy="15287104"/>
          </a:xfrm>
          <a:custGeom>
            <a:avLst/>
            <a:gdLst/>
            <a:ahLst/>
            <a:cxnLst/>
            <a:rect r="r" b="b" t="t" l="l"/>
            <a:pathLst>
              <a:path h="15287104" w="9537064">
                <a:moveTo>
                  <a:pt x="0" y="0"/>
                </a:moveTo>
                <a:lnTo>
                  <a:pt x="9537064" y="0"/>
                </a:lnTo>
                <a:lnTo>
                  <a:pt x="9537064" y="15287104"/>
                </a:lnTo>
                <a:lnTo>
                  <a:pt x="0" y="15287104"/>
                </a:lnTo>
                <a:lnTo>
                  <a:pt x="0" y="0"/>
                </a:lnTo>
                <a:close/>
              </a:path>
            </a:pathLst>
          </a:custGeom>
          <a:blipFill>
            <a:blip r:embed="rId2">
              <a:alphaModFix amt="71000"/>
            </a:blip>
            <a:stretch>
              <a:fillRect l="-6209" t="0" r="-11805"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742542" y="564896"/>
            <a:ext cx="1197442" cy="1197442"/>
          </a:xfrm>
          <a:custGeom>
            <a:avLst/>
            <a:gdLst/>
            <a:ahLst/>
            <a:cxnLst/>
            <a:rect r="r" b="b" t="t" l="l"/>
            <a:pathLst>
              <a:path h="1197442" w="1197442">
                <a:moveTo>
                  <a:pt x="0" y="0"/>
                </a:moveTo>
                <a:lnTo>
                  <a:pt x="1197441" y="0"/>
                </a:lnTo>
                <a:lnTo>
                  <a:pt x="1197441" y="1197442"/>
                </a:lnTo>
                <a:lnTo>
                  <a:pt x="0" y="11974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065064" y="1802432"/>
            <a:ext cx="2677478" cy="318135"/>
            <a:chOff x="0" y="0"/>
            <a:chExt cx="3569970" cy="424180"/>
          </a:xfrm>
        </p:grpSpPr>
        <p:sp>
          <p:nvSpPr>
            <p:cNvPr name="Freeform 7" id="7"/>
            <p:cNvSpPr/>
            <p:nvPr/>
          </p:nvSpPr>
          <p:spPr>
            <a:xfrm flipH="false" flipV="false" rot="0">
              <a:off x="46990" y="27940"/>
              <a:ext cx="3473450" cy="359410"/>
            </a:xfrm>
            <a:custGeom>
              <a:avLst/>
              <a:gdLst/>
              <a:ahLst/>
              <a:cxnLst/>
              <a:rect r="r" b="b" t="t" l="l"/>
              <a:pathLst>
                <a:path h="359410" w="347345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name="Freeform 8" id="8"/>
          <p:cNvSpPr/>
          <p:nvPr/>
        </p:nvSpPr>
        <p:spPr>
          <a:xfrm flipH="false" flipV="false" rot="0">
            <a:off x="3975874" y="2158667"/>
            <a:ext cx="10336252" cy="7943293"/>
          </a:xfrm>
          <a:custGeom>
            <a:avLst/>
            <a:gdLst/>
            <a:ahLst/>
            <a:cxnLst/>
            <a:rect r="r" b="b" t="t" l="l"/>
            <a:pathLst>
              <a:path h="7943293" w="10336252">
                <a:moveTo>
                  <a:pt x="0" y="0"/>
                </a:moveTo>
                <a:lnTo>
                  <a:pt x="10336252" y="0"/>
                </a:lnTo>
                <a:lnTo>
                  <a:pt x="10336252" y="7943293"/>
                </a:lnTo>
                <a:lnTo>
                  <a:pt x="0" y="7943293"/>
                </a:lnTo>
                <a:lnTo>
                  <a:pt x="0" y="0"/>
                </a:lnTo>
                <a:close/>
              </a:path>
            </a:pathLst>
          </a:custGeom>
          <a:blipFill>
            <a:blip r:embed="rId7"/>
            <a:stretch>
              <a:fillRect l="0" t="0" r="0" b="0"/>
            </a:stretch>
          </a:blipFill>
        </p:spPr>
      </p:sp>
      <p:sp>
        <p:nvSpPr>
          <p:cNvPr name="TextBox 9" id="9"/>
          <p:cNvSpPr txBox="true"/>
          <p:nvPr/>
        </p:nvSpPr>
        <p:spPr>
          <a:xfrm rot="0">
            <a:off x="5545458" y="364871"/>
            <a:ext cx="7197083"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Database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373043" y="-2307699"/>
            <a:ext cx="9541913" cy="15287104"/>
          </a:xfrm>
          <a:custGeom>
            <a:avLst/>
            <a:gdLst/>
            <a:ahLst/>
            <a:cxnLst/>
            <a:rect r="r" b="b" t="t" l="l"/>
            <a:pathLst>
              <a:path h="15287104" w="9541913">
                <a:moveTo>
                  <a:pt x="0" y="0"/>
                </a:moveTo>
                <a:lnTo>
                  <a:pt x="9541914" y="0"/>
                </a:lnTo>
                <a:lnTo>
                  <a:pt x="9541914" y="15287104"/>
                </a:lnTo>
                <a:lnTo>
                  <a:pt x="0" y="15287104"/>
                </a:lnTo>
                <a:lnTo>
                  <a:pt x="0" y="0"/>
                </a:lnTo>
                <a:close/>
              </a:path>
            </a:pathLst>
          </a:custGeom>
          <a:blipFill>
            <a:blip r:embed="rId2">
              <a:alphaModFix amt="71000"/>
            </a:blip>
            <a:stretch>
              <a:fillRect l="-6155" t="0" r="-11799"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528235" y="367030"/>
            <a:ext cx="3231531" cy="1717676"/>
          </a:xfrm>
          <a:prstGeom prst="rect">
            <a:avLst/>
          </a:prstGeom>
        </p:spPr>
        <p:txBody>
          <a:bodyPr anchor="t" rtlCol="false" tIns="0" lIns="0" bIns="0" rIns="0">
            <a:spAutoFit/>
          </a:bodyPr>
          <a:lstStyle/>
          <a:p>
            <a:pPr algn="ctr">
              <a:lnSpc>
                <a:spcPts val="13999"/>
              </a:lnSpc>
            </a:pPr>
            <a:r>
              <a:rPr lang="en-US" sz="9999">
                <a:solidFill>
                  <a:srgbClr val="000000"/>
                </a:solidFill>
                <a:latin typeface="Porcelain"/>
                <a:ea typeface="Porcelain"/>
                <a:cs typeface="Porcelain"/>
                <a:sym typeface="Porcelain"/>
              </a:rPr>
              <a:t>Workflow</a:t>
            </a:r>
          </a:p>
        </p:txBody>
      </p:sp>
      <p:grpSp>
        <p:nvGrpSpPr>
          <p:cNvPr name="Group 6" id="6"/>
          <p:cNvGrpSpPr/>
          <p:nvPr/>
        </p:nvGrpSpPr>
        <p:grpSpPr>
          <a:xfrm rot="0">
            <a:off x="16225838" y="1271588"/>
            <a:ext cx="110490" cy="108585"/>
            <a:chOff x="0" y="0"/>
            <a:chExt cx="147320" cy="144780"/>
          </a:xfrm>
        </p:grpSpPr>
        <p:sp>
          <p:nvSpPr>
            <p:cNvPr name="Freeform 7" id="7"/>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8" id="8"/>
          <p:cNvGrpSpPr/>
          <p:nvPr/>
        </p:nvGrpSpPr>
        <p:grpSpPr>
          <a:xfrm rot="0">
            <a:off x="16404907" y="1415415"/>
            <a:ext cx="111442" cy="108585"/>
            <a:chOff x="0" y="0"/>
            <a:chExt cx="148590" cy="144780"/>
          </a:xfrm>
        </p:grpSpPr>
        <p:sp>
          <p:nvSpPr>
            <p:cNvPr name="Freeform 9" id="9"/>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10" id="10"/>
          <p:cNvGrpSpPr/>
          <p:nvPr/>
        </p:nvGrpSpPr>
        <p:grpSpPr>
          <a:xfrm rot="0">
            <a:off x="16548735" y="1450658"/>
            <a:ext cx="110490" cy="108585"/>
            <a:chOff x="0" y="0"/>
            <a:chExt cx="147320" cy="144780"/>
          </a:xfrm>
        </p:grpSpPr>
        <p:sp>
          <p:nvSpPr>
            <p:cNvPr name="Freeform 11" id="11"/>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2" id="12"/>
          <p:cNvSpPr/>
          <p:nvPr/>
        </p:nvSpPr>
        <p:spPr>
          <a:xfrm flipH="false" flipV="false" rot="0">
            <a:off x="3177688" y="1775894"/>
            <a:ext cx="5151697" cy="4111991"/>
          </a:xfrm>
          <a:custGeom>
            <a:avLst/>
            <a:gdLst/>
            <a:ahLst/>
            <a:cxnLst/>
            <a:rect r="r" b="b" t="t" l="l"/>
            <a:pathLst>
              <a:path h="4111991" w="5151697">
                <a:moveTo>
                  <a:pt x="0" y="0"/>
                </a:moveTo>
                <a:lnTo>
                  <a:pt x="5151697" y="0"/>
                </a:lnTo>
                <a:lnTo>
                  <a:pt x="5151697" y="4111991"/>
                </a:lnTo>
                <a:lnTo>
                  <a:pt x="0" y="4111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931243" y="4551746"/>
            <a:ext cx="1127328" cy="1102772"/>
          </a:xfrm>
          <a:custGeom>
            <a:avLst/>
            <a:gdLst/>
            <a:ahLst/>
            <a:cxnLst/>
            <a:rect r="r" b="b" t="t" l="l"/>
            <a:pathLst>
              <a:path h="1102772" w="1127328">
                <a:moveTo>
                  <a:pt x="0" y="0"/>
                </a:moveTo>
                <a:lnTo>
                  <a:pt x="1127328" y="0"/>
                </a:lnTo>
                <a:lnTo>
                  <a:pt x="1127328" y="1102772"/>
                </a:lnTo>
                <a:lnTo>
                  <a:pt x="0" y="1102772"/>
                </a:lnTo>
                <a:lnTo>
                  <a:pt x="0" y="0"/>
                </a:lnTo>
                <a:close/>
              </a:path>
            </a:pathLst>
          </a:custGeom>
          <a:blipFill>
            <a:blip r:embed="rId7"/>
            <a:stretch>
              <a:fillRect l="0" t="0" r="0" b="0"/>
            </a:stretch>
          </a:blipFill>
        </p:spPr>
      </p:sp>
      <p:sp>
        <p:nvSpPr>
          <p:cNvPr name="Freeform 14" id="14"/>
          <p:cNvSpPr/>
          <p:nvPr/>
        </p:nvSpPr>
        <p:spPr>
          <a:xfrm flipH="false" flipV="false" rot="0">
            <a:off x="10038425" y="1775894"/>
            <a:ext cx="5062234" cy="4040583"/>
          </a:xfrm>
          <a:custGeom>
            <a:avLst/>
            <a:gdLst/>
            <a:ahLst/>
            <a:cxnLst/>
            <a:rect r="r" b="b" t="t" l="l"/>
            <a:pathLst>
              <a:path h="4040583" w="5062234">
                <a:moveTo>
                  <a:pt x="0" y="0"/>
                </a:moveTo>
                <a:lnTo>
                  <a:pt x="5062234" y="0"/>
                </a:lnTo>
                <a:lnTo>
                  <a:pt x="5062234" y="4040583"/>
                </a:lnTo>
                <a:lnTo>
                  <a:pt x="0" y="4040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850760" y="630347"/>
            <a:ext cx="935996" cy="935996"/>
          </a:xfrm>
          <a:custGeom>
            <a:avLst/>
            <a:gdLst/>
            <a:ahLst/>
            <a:cxnLst/>
            <a:rect r="r" b="b" t="t" l="l"/>
            <a:pathLst>
              <a:path h="935996" w="935996">
                <a:moveTo>
                  <a:pt x="0" y="0"/>
                </a:moveTo>
                <a:lnTo>
                  <a:pt x="935996" y="0"/>
                </a:lnTo>
                <a:lnTo>
                  <a:pt x="935996" y="935997"/>
                </a:lnTo>
                <a:lnTo>
                  <a:pt x="0" y="935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true" rot="10354719">
            <a:off x="8438777" y="3895268"/>
            <a:ext cx="1587922" cy="828113"/>
          </a:xfrm>
          <a:custGeom>
            <a:avLst/>
            <a:gdLst/>
            <a:ahLst/>
            <a:cxnLst/>
            <a:rect r="r" b="b" t="t" l="l"/>
            <a:pathLst>
              <a:path h="828113" w="1587922">
                <a:moveTo>
                  <a:pt x="0" y="828114"/>
                </a:moveTo>
                <a:lnTo>
                  <a:pt x="1587922" y="828114"/>
                </a:lnTo>
                <a:lnTo>
                  <a:pt x="1587922" y="0"/>
                </a:lnTo>
                <a:lnTo>
                  <a:pt x="0" y="0"/>
                </a:lnTo>
                <a:lnTo>
                  <a:pt x="0" y="82811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true" rot="-5480232">
            <a:off x="14986414" y="5539972"/>
            <a:ext cx="1616966" cy="843260"/>
          </a:xfrm>
          <a:custGeom>
            <a:avLst/>
            <a:gdLst/>
            <a:ahLst/>
            <a:cxnLst/>
            <a:rect r="r" b="b" t="t" l="l"/>
            <a:pathLst>
              <a:path h="843260" w="1616966">
                <a:moveTo>
                  <a:pt x="0" y="843260"/>
                </a:moveTo>
                <a:lnTo>
                  <a:pt x="1616966" y="843260"/>
                </a:lnTo>
                <a:lnTo>
                  <a:pt x="1616966" y="0"/>
                </a:lnTo>
                <a:lnTo>
                  <a:pt x="0" y="0"/>
                </a:lnTo>
                <a:lnTo>
                  <a:pt x="0" y="84326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10243943" y="6027644"/>
            <a:ext cx="5110572" cy="4079166"/>
          </a:xfrm>
          <a:custGeom>
            <a:avLst/>
            <a:gdLst/>
            <a:ahLst/>
            <a:cxnLst/>
            <a:rect r="r" b="b" t="t" l="l"/>
            <a:pathLst>
              <a:path h="4079166" w="5110572">
                <a:moveTo>
                  <a:pt x="0" y="0"/>
                </a:moveTo>
                <a:lnTo>
                  <a:pt x="5110572" y="0"/>
                </a:lnTo>
                <a:lnTo>
                  <a:pt x="5110572" y="4079165"/>
                </a:lnTo>
                <a:lnTo>
                  <a:pt x="0" y="40791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177688" y="5887885"/>
            <a:ext cx="5283509" cy="4217201"/>
          </a:xfrm>
          <a:custGeom>
            <a:avLst/>
            <a:gdLst/>
            <a:ahLst/>
            <a:cxnLst/>
            <a:rect r="r" b="b" t="t" l="l"/>
            <a:pathLst>
              <a:path h="4217201" w="5283509">
                <a:moveTo>
                  <a:pt x="0" y="0"/>
                </a:moveTo>
                <a:lnTo>
                  <a:pt x="5283509" y="0"/>
                </a:lnTo>
                <a:lnTo>
                  <a:pt x="5283509" y="4217201"/>
                </a:lnTo>
                <a:lnTo>
                  <a:pt x="0" y="4217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true" rot="-448024">
            <a:off x="8554171" y="7632469"/>
            <a:ext cx="1616966" cy="843260"/>
          </a:xfrm>
          <a:custGeom>
            <a:avLst/>
            <a:gdLst/>
            <a:ahLst/>
            <a:cxnLst/>
            <a:rect r="r" b="b" t="t" l="l"/>
            <a:pathLst>
              <a:path h="843260" w="1616966">
                <a:moveTo>
                  <a:pt x="0" y="843259"/>
                </a:moveTo>
                <a:lnTo>
                  <a:pt x="1616966" y="843259"/>
                </a:lnTo>
                <a:lnTo>
                  <a:pt x="1616966" y="0"/>
                </a:lnTo>
                <a:lnTo>
                  <a:pt x="0" y="0"/>
                </a:lnTo>
                <a:lnTo>
                  <a:pt x="0" y="843259"/>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132104">
            <a:off x="10535685" y="2845084"/>
            <a:ext cx="4046580" cy="1904136"/>
          </a:xfrm>
          <a:prstGeom prst="rect">
            <a:avLst/>
          </a:prstGeom>
        </p:spPr>
        <p:txBody>
          <a:bodyPr anchor="t" rtlCol="false" tIns="0" lIns="0" bIns="0" rIns="0">
            <a:spAutoFit/>
          </a:bodyPr>
          <a:lstStyle/>
          <a:p>
            <a:pPr algn="l" marL="565228" indent="-282614" lvl="1">
              <a:lnSpc>
                <a:spcPts val="3665"/>
              </a:lnSpc>
              <a:buAutoNum type="arabicPeriod" startAt="1"/>
            </a:pPr>
            <a:r>
              <a:rPr lang="en-US" sz="2618">
                <a:solidFill>
                  <a:srgbClr val="000000"/>
                </a:solidFill>
                <a:latin typeface="อีฟดอวอิ้ง"/>
                <a:ea typeface="อีฟดอวอิ้ง"/>
                <a:cs typeface="อีฟดอวอิ้ง"/>
                <a:sym typeface="อีฟดอวอิ้ง"/>
              </a:rPr>
              <a:t> Remove duplicates.</a:t>
            </a:r>
          </a:p>
          <a:p>
            <a:pPr algn="l" marL="565228" indent="-282614" lvl="1">
              <a:lnSpc>
                <a:spcPts val="3665"/>
              </a:lnSpc>
              <a:buAutoNum type="arabicPeriod" startAt="1"/>
            </a:pPr>
            <a:r>
              <a:rPr lang="en-US" sz="2618">
                <a:solidFill>
                  <a:srgbClr val="000000"/>
                </a:solidFill>
                <a:latin typeface="อีฟดอวอิ้ง"/>
                <a:ea typeface="อีฟดอวอิ้ง"/>
                <a:cs typeface="อีฟดอวอิ้ง"/>
                <a:sym typeface="อีฟดอวอิ้ง"/>
              </a:rPr>
              <a:t> Standarized the data.</a:t>
            </a:r>
          </a:p>
          <a:p>
            <a:pPr algn="l" marL="582930" indent="-291465" lvl="1">
              <a:lnSpc>
                <a:spcPts val="3779"/>
              </a:lnSpc>
              <a:buAutoNum type="arabicPeriod" startAt="1"/>
            </a:pPr>
            <a:r>
              <a:rPr lang="en-US" sz="2700">
                <a:solidFill>
                  <a:srgbClr val="000000"/>
                </a:solidFill>
                <a:latin typeface="อีฟดอวอิ้ง"/>
                <a:ea typeface="อีฟดอวอิ้ง"/>
                <a:cs typeface="อีฟดอวอิ้ง"/>
                <a:sym typeface="อีฟดอวอิ้ง"/>
              </a:rPr>
              <a:t> Missing values handling.</a:t>
            </a:r>
          </a:p>
        </p:txBody>
      </p:sp>
      <p:sp>
        <p:nvSpPr>
          <p:cNvPr name="Freeform 22" id="22"/>
          <p:cNvSpPr/>
          <p:nvPr/>
        </p:nvSpPr>
        <p:spPr>
          <a:xfrm flipH="false" flipV="false" rot="0">
            <a:off x="13697945" y="4475546"/>
            <a:ext cx="1127328" cy="1102772"/>
          </a:xfrm>
          <a:custGeom>
            <a:avLst/>
            <a:gdLst/>
            <a:ahLst/>
            <a:cxnLst/>
            <a:rect r="r" b="b" t="t" l="l"/>
            <a:pathLst>
              <a:path h="1102772" w="1127328">
                <a:moveTo>
                  <a:pt x="0" y="0"/>
                </a:moveTo>
                <a:lnTo>
                  <a:pt x="1127328" y="0"/>
                </a:lnTo>
                <a:lnTo>
                  <a:pt x="1127328" y="1102772"/>
                </a:lnTo>
                <a:lnTo>
                  <a:pt x="0" y="1102772"/>
                </a:lnTo>
                <a:lnTo>
                  <a:pt x="0" y="0"/>
                </a:lnTo>
                <a:close/>
              </a:path>
            </a:pathLst>
          </a:custGeom>
          <a:blipFill>
            <a:blip r:embed="rId7"/>
            <a:stretch>
              <a:fillRect l="0" t="0" r="0" b="0"/>
            </a:stretch>
          </a:blipFill>
        </p:spPr>
      </p:sp>
      <p:sp>
        <p:nvSpPr>
          <p:cNvPr name="Freeform 23" id="23"/>
          <p:cNvSpPr/>
          <p:nvPr/>
        </p:nvSpPr>
        <p:spPr>
          <a:xfrm flipH="false" flipV="false" rot="0">
            <a:off x="14112054" y="8818485"/>
            <a:ext cx="988605" cy="988605"/>
          </a:xfrm>
          <a:custGeom>
            <a:avLst/>
            <a:gdLst/>
            <a:ahLst/>
            <a:cxnLst/>
            <a:rect r="r" b="b" t="t" l="l"/>
            <a:pathLst>
              <a:path h="988605" w="988605">
                <a:moveTo>
                  <a:pt x="0" y="0"/>
                </a:moveTo>
                <a:lnTo>
                  <a:pt x="988605" y="0"/>
                </a:lnTo>
                <a:lnTo>
                  <a:pt x="988605" y="988605"/>
                </a:lnTo>
                <a:lnTo>
                  <a:pt x="0" y="988605"/>
                </a:lnTo>
                <a:lnTo>
                  <a:pt x="0" y="0"/>
                </a:lnTo>
                <a:close/>
              </a:path>
            </a:pathLst>
          </a:custGeom>
          <a:blipFill>
            <a:blip r:embed="rId14"/>
            <a:stretch>
              <a:fillRect l="0" t="0" r="0" b="0"/>
            </a:stretch>
          </a:blipFill>
        </p:spPr>
      </p:sp>
      <p:sp>
        <p:nvSpPr>
          <p:cNvPr name="TextBox 24" id="24"/>
          <p:cNvSpPr txBox="true"/>
          <p:nvPr/>
        </p:nvSpPr>
        <p:spPr>
          <a:xfrm rot="-141895">
            <a:off x="3247426" y="6982575"/>
            <a:ext cx="5045160" cy="1913591"/>
          </a:xfrm>
          <a:prstGeom prst="rect">
            <a:avLst/>
          </a:prstGeom>
        </p:spPr>
        <p:txBody>
          <a:bodyPr anchor="t" rtlCol="false" tIns="0" lIns="0" bIns="0" rIns="0">
            <a:spAutoFit/>
          </a:bodyPr>
          <a:lstStyle/>
          <a:p>
            <a:pPr algn="l" marL="574678" indent="-287339" lvl="1">
              <a:lnSpc>
                <a:spcPts val="3726"/>
              </a:lnSpc>
              <a:buAutoNum type="arabicPeriod" startAt="1"/>
            </a:pPr>
            <a:r>
              <a:rPr lang="en-US" sz="2661">
                <a:solidFill>
                  <a:srgbClr val="000000"/>
                </a:solidFill>
                <a:latin typeface="อีฟดอวอิ้ง"/>
                <a:ea typeface="อีฟดอวอิ้ง"/>
                <a:cs typeface="อีฟดอวอิ้ง"/>
                <a:sym typeface="อีฟดอวอิ้ง"/>
              </a:rPr>
              <a:t> Making chart visualizations from the result.</a:t>
            </a:r>
          </a:p>
          <a:p>
            <a:pPr algn="l" marL="574678" indent="-287339" lvl="1">
              <a:lnSpc>
                <a:spcPts val="3726"/>
              </a:lnSpc>
              <a:buAutoNum type="arabicPeriod" startAt="1"/>
            </a:pPr>
            <a:r>
              <a:rPr lang="en-US" sz="2661">
                <a:solidFill>
                  <a:srgbClr val="000000"/>
                </a:solidFill>
                <a:latin typeface="อีฟดอวอิ้ง"/>
                <a:ea typeface="อีฟดอวอิ้ง"/>
                <a:cs typeface="อีฟดอวอิ้ง"/>
                <a:sym typeface="อีฟดอวอิ้ง"/>
              </a:rPr>
              <a:t> Optional saving chart as image using plt.savefig() </a:t>
            </a:r>
          </a:p>
        </p:txBody>
      </p:sp>
      <p:sp>
        <p:nvSpPr>
          <p:cNvPr name="Freeform 25" id="25"/>
          <p:cNvSpPr/>
          <p:nvPr/>
        </p:nvSpPr>
        <p:spPr>
          <a:xfrm flipH="false" flipV="false" rot="0">
            <a:off x="7047063" y="8635457"/>
            <a:ext cx="1244378" cy="1354660"/>
          </a:xfrm>
          <a:custGeom>
            <a:avLst/>
            <a:gdLst/>
            <a:ahLst/>
            <a:cxnLst/>
            <a:rect r="r" b="b" t="t" l="l"/>
            <a:pathLst>
              <a:path h="1354660" w="1244378">
                <a:moveTo>
                  <a:pt x="0" y="0"/>
                </a:moveTo>
                <a:lnTo>
                  <a:pt x="1244379" y="0"/>
                </a:lnTo>
                <a:lnTo>
                  <a:pt x="1244379" y="1354660"/>
                </a:lnTo>
                <a:lnTo>
                  <a:pt x="0" y="1354660"/>
                </a:lnTo>
                <a:lnTo>
                  <a:pt x="0" y="0"/>
                </a:lnTo>
                <a:close/>
              </a:path>
            </a:pathLst>
          </a:custGeom>
          <a:blipFill>
            <a:blip r:embed="rId15"/>
            <a:stretch>
              <a:fillRect l="-191254" t="0" r="0" b="0"/>
            </a:stretch>
          </a:blipFill>
        </p:spPr>
      </p:sp>
      <p:sp>
        <p:nvSpPr>
          <p:cNvPr name="Freeform 26" id="26"/>
          <p:cNvSpPr/>
          <p:nvPr/>
        </p:nvSpPr>
        <p:spPr>
          <a:xfrm flipH="false" flipV="false" rot="0">
            <a:off x="5802242" y="8693127"/>
            <a:ext cx="1312758" cy="1296990"/>
          </a:xfrm>
          <a:custGeom>
            <a:avLst/>
            <a:gdLst/>
            <a:ahLst/>
            <a:cxnLst/>
            <a:rect r="r" b="b" t="t" l="l"/>
            <a:pathLst>
              <a:path h="1296990" w="1312758">
                <a:moveTo>
                  <a:pt x="0" y="0"/>
                </a:moveTo>
                <a:lnTo>
                  <a:pt x="1312758" y="0"/>
                </a:lnTo>
                <a:lnTo>
                  <a:pt x="1312758" y="1296990"/>
                </a:lnTo>
                <a:lnTo>
                  <a:pt x="0" y="1296990"/>
                </a:lnTo>
                <a:lnTo>
                  <a:pt x="0" y="0"/>
                </a:lnTo>
                <a:close/>
              </a:path>
            </a:pathLst>
          </a:custGeom>
          <a:blipFill>
            <a:blip r:embed="rId15"/>
            <a:stretch>
              <a:fillRect l="0" t="0" r="-164330" b="0"/>
            </a:stretch>
          </a:blipFill>
        </p:spPr>
      </p:sp>
      <p:sp>
        <p:nvSpPr>
          <p:cNvPr name="TextBox 27" id="27"/>
          <p:cNvSpPr txBox="true"/>
          <p:nvPr/>
        </p:nvSpPr>
        <p:spPr>
          <a:xfrm rot="-121896">
            <a:off x="3168464" y="2609165"/>
            <a:ext cx="5073310" cy="2893695"/>
          </a:xfrm>
          <a:prstGeom prst="rect">
            <a:avLst/>
          </a:prstGeom>
        </p:spPr>
        <p:txBody>
          <a:bodyPr anchor="t" rtlCol="false" tIns="0" lIns="0" bIns="0" rIns="0">
            <a:spAutoFit/>
          </a:bodyPr>
          <a:lstStyle/>
          <a:p>
            <a:pPr algn="l" marL="582930" indent="-291465" lvl="1">
              <a:lnSpc>
                <a:spcPts val="3779"/>
              </a:lnSpc>
              <a:buAutoNum type="arabicPeriod" startAt="1"/>
            </a:pPr>
            <a:r>
              <a:rPr lang="en-US" sz="2700">
                <a:solidFill>
                  <a:srgbClr val="000000"/>
                </a:solidFill>
                <a:latin typeface="อีฟดอวอิ้ง"/>
                <a:ea typeface="อีฟดอวอิ้ง"/>
                <a:cs typeface="อีฟดอวอิ้ง"/>
                <a:sym typeface="อีฟดอวอิ้ง"/>
              </a:rPr>
              <a:t> Creating database.</a:t>
            </a:r>
          </a:p>
          <a:p>
            <a:pPr algn="l" marL="582930" indent="-291465" lvl="1">
              <a:lnSpc>
                <a:spcPts val="3779"/>
              </a:lnSpc>
              <a:buAutoNum type="arabicPeriod" startAt="1"/>
            </a:pPr>
            <a:r>
              <a:rPr lang="en-US" sz="2700">
                <a:solidFill>
                  <a:srgbClr val="000000"/>
                </a:solidFill>
                <a:latin typeface="อีฟดอวอิ้ง"/>
                <a:ea typeface="อีฟดอวอิ้ง"/>
                <a:cs typeface="อีฟดอวอิ้ง"/>
                <a:sym typeface="อีฟดอวอิ้ง"/>
              </a:rPr>
              <a:t> Designing tables.</a:t>
            </a:r>
          </a:p>
          <a:p>
            <a:pPr algn="l" marL="582930" indent="-291465" lvl="1">
              <a:lnSpc>
                <a:spcPts val="3779"/>
              </a:lnSpc>
              <a:buAutoNum type="arabicPeriod" startAt="1"/>
            </a:pPr>
            <a:r>
              <a:rPr lang="en-US" sz="2700">
                <a:solidFill>
                  <a:srgbClr val="000000"/>
                </a:solidFill>
                <a:latin typeface="อีฟดอวอิ้ง"/>
                <a:ea typeface="อีฟดอวอิ้ง"/>
                <a:cs typeface="อีฟดอวอิ้ง"/>
                <a:sym typeface="อีฟดอวอิ้ง"/>
              </a:rPr>
              <a:t> Importing the values from csv files.</a:t>
            </a:r>
          </a:p>
          <a:p>
            <a:pPr algn="l" marL="582930" indent="-291465" lvl="1">
              <a:lnSpc>
                <a:spcPts val="3779"/>
              </a:lnSpc>
              <a:buAutoNum type="arabicPeriod" startAt="1"/>
            </a:pPr>
            <a:r>
              <a:rPr lang="en-US" sz="2700">
                <a:solidFill>
                  <a:srgbClr val="000000"/>
                </a:solidFill>
                <a:latin typeface="อีฟดอวอิ้ง"/>
                <a:ea typeface="อีฟดอวอิ้ง"/>
                <a:cs typeface="อีฟดอวอิ้ง"/>
                <a:sym typeface="อีฟดอวอิ้ง"/>
              </a:rPr>
              <a:t> Generating the relationship diagram.</a:t>
            </a:r>
          </a:p>
        </p:txBody>
      </p:sp>
      <p:sp>
        <p:nvSpPr>
          <p:cNvPr name="TextBox 28" id="28"/>
          <p:cNvSpPr txBox="true"/>
          <p:nvPr/>
        </p:nvSpPr>
        <p:spPr>
          <a:xfrm rot="77721">
            <a:off x="4775934" y="1757417"/>
            <a:ext cx="1956702" cy="771525"/>
          </a:xfrm>
          <a:prstGeom prst="rect">
            <a:avLst/>
          </a:prstGeom>
        </p:spPr>
        <p:txBody>
          <a:bodyPr anchor="t" rtlCol="false" tIns="0" lIns="0" bIns="0" rIns="0">
            <a:spAutoFit/>
          </a:bodyPr>
          <a:lstStyle/>
          <a:p>
            <a:pPr algn="ctr">
              <a:lnSpc>
                <a:spcPts val="6299"/>
              </a:lnSpc>
            </a:pPr>
            <a:r>
              <a:rPr lang="en-US" sz="4500">
                <a:solidFill>
                  <a:srgbClr val="FFFFFF"/>
                </a:solidFill>
                <a:latin typeface="Porcelain"/>
                <a:ea typeface="Porcelain"/>
                <a:cs typeface="Porcelain"/>
                <a:sym typeface="Porcelain"/>
              </a:rPr>
              <a:t>Load Tables</a:t>
            </a:r>
          </a:p>
        </p:txBody>
      </p:sp>
      <p:sp>
        <p:nvSpPr>
          <p:cNvPr name="TextBox 29" id="29"/>
          <p:cNvSpPr txBox="true"/>
          <p:nvPr/>
        </p:nvSpPr>
        <p:spPr>
          <a:xfrm rot="77721">
            <a:off x="11206881" y="1701855"/>
            <a:ext cx="2727150" cy="863600"/>
          </a:xfrm>
          <a:prstGeom prst="rect">
            <a:avLst/>
          </a:prstGeom>
        </p:spPr>
        <p:txBody>
          <a:bodyPr anchor="t" rtlCol="false" tIns="0" lIns="0" bIns="0" rIns="0">
            <a:spAutoFit/>
          </a:bodyPr>
          <a:lstStyle/>
          <a:p>
            <a:pPr algn="ctr">
              <a:lnSpc>
                <a:spcPts val="7000"/>
              </a:lnSpc>
            </a:pPr>
            <a:r>
              <a:rPr lang="en-US" sz="5000">
                <a:solidFill>
                  <a:srgbClr val="1B1B2B"/>
                </a:solidFill>
                <a:latin typeface="Porcelain"/>
                <a:ea typeface="Porcelain"/>
                <a:cs typeface="Porcelain"/>
                <a:sym typeface="Porcelain"/>
              </a:rPr>
              <a:t>Data Cleaning</a:t>
            </a:r>
          </a:p>
        </p:txBody>
      </p:sp>
      <p:sp>
        <p:nvSpPr>
          <p:cNvPr name="TextBox 30" id="30"/>
          <p:cNvSpPr txBox="true"/>
          <p:nvPr/>
        </p:nvSpPr>
        <p:spPr>
          <a:xfrm rot="77721">
            <a:off x="11951402" y="5996013"/>
            <a:ext cx="1565191" cy="771525"/>
          </a:xfrm>
          <a:prstGeom prst="rect">
            <a:avLst/>
          </a:prstGeom>
        </p:spPr>
        <p:txBody>
          <a:bodyPr anchor="t" rtlCol="false" tIns="0" lIns="0" bIns="0" rIns="0">
            <a:spAutoFit/>
          </a:bodyPr>
          <a:lstStyle/>
          <a:p>
            <a:pPr algn="ctr">
              <a:lnSpc>
                <a:spcPts val="6299"/>
              </a:lnSpc>
            </a:pPr>
            <a:r>
              <a:rPr lang="en-US" sz="4500">
                <a:solidFill>
                  <a:srgbClr val="FFFFFF"/>
                </a:solidFill>
                <a:latin typeface="Porcelain"/>
                <a:ea typeface="Porcelain"/>
                <a:cs typeface="Porcelain"/>
                <a:sym typeface="Porcelain"/>
              </a:rPr>
              <a:t>Querying</a:t>
            </a:r>
          </a:p>
        </p:txBody>
      </p:sp>
      <p:sp>
        <p:nvSpPr>
          <p:cNvPr name="TextBox 31" id="31"/>
          <p:cNvSpPr txBox="true"/>
          <p:nvPr/>
        </p:nvSpPr>
        <p:spPr>
          <a:xfrm rot="-127546">
            <a:off x="10255176" y="6774799"/>
            <a:ext cx="4909131" cy="2222500"/>
          </a:xfrm>
          <a:prstGeom prst="rect">
            <a:avLst/>
          </a:prstGeom>
        </p:spPr>
        <p:txBody>
          <a:bodyPr anchor="t" rtlCol="false" tIns="0" lIns="0" bIns="0" rIns="0">
            <a:spAutoFit/>
          </a:bodyPr>
          <a:lstStyle/>
          <a:p>
            <a:pPr algn="l" marL="539749" indent="-269875" lvl="1">
              <a:lnSpc>
                <a:spcPts val="3499"/>
              </a:lnSpc>
              <a:buAutoNum type="arabicPeriod" startAt="1"/>
            </a:pPr>
            <a:r>
              <a:rPr lang="en-US" sz="2499">
                <a:solidFill>
                  <a:srgbClr val="000000"/>
                </a:solidFill>
                <a:latin typeface="อีฟดอวอิ้ง"/>
                <a:ea typeface="อีฟดอวอิ้ง"/>
                <a:cs typeface="อีฟดอวอิ้ง"/>
                <a:sym typeface="อีฟดอวอิ้ง"/>
              </a:rPr>
              <a:t> Creating db connection from postgresql into python.</a:t>
            </a:r>
          </a:p>
          <a:p>
            <a:pPr algn="l" marL="539749" indent="-269875" lvl="1">
              <a:lnSpc>
                <a:spcPts val="3499"/>
              </a:lnSpc>
              <a:buAutoNum type="arabicPeriod" startAt="1"/>
            </a:pPr>
            <a:r>
              <a:rPr lang="en-US" sz="2499">
                <a:solidFill>
                  <a:srgbClr val="000000"/>
                </a:solidFill>
                <a:latin typeface="อีฟดอวอิ้ง"/>
                <a:ea typeface="อีฟดอวอิ้ง"/>
                <a:cs typeface="อีฟดอวอิ้ง"/>
                <a:sym typeface="อีฟดอวอิ้ง"/>
              </a:rPr>
              <a:t> Analyzing the questions with sql statements.</a:t>
            </a:r>
          </a:p>
          <a:p>
            <a:pPr algn="l" marL="539749" indent="-269875" lvl="1">
              <a:lnSpc>
                <a:spcPts val="3499"/>
              </a:lnSpc>
              <a:buAutoNum type="arabicPeriod" startAt="1"/>
            </a:pPr>
            <a:r>
              <a:rPr lang="en-US" sz="2499">
                <a:solidFill>
                  <a:srgbClr val="000000"/>
                </a:solidFill>
                <a:latin typeface="อีฟดอวอิ้ง"/>
                <a:ea typeface="อีฟดอวอิ้ง"/>
                <a:cs typeface="อีฟดอวอิ้ง"/>
                <a:sym typeface="อีฟดอวอิ้ง"/>
              </a:rPr>
              <a:t> Get the result into dataframe</a:t>
            </a:r>
          </a:p>
        </p:txBody>
      </p:sp>
      <p:sp>
        <p:nvSpPr>
          <p:cNvPr name="TextBox 32" id="32"/>
          <p:cNvSpPr txBox="true"/>
          <p:nvPr/>
        </p:nvSpPr>
        <p:spPr>
          <a:xfrm rot="77721">
            <a:off x="4599902" y="5903384"/>
            <a:ext cx="2440578" cy="762000"/>
          </a:xfrm>
          <a:prstGeom prst="rect">
            <a:avLst/>
          </a:prstGeom>
        </p:spPr>
        <p:txBody>
          <a:bodyPr anchor="t" rtlCol="false" tIns="0" lIns="0" bIns="0" rIns="0">
            <a:spAutoFit/>
          </a:bodyPr>
          <a:lstStyle/>
          <a:p>
            <a:pPr algn="ctr">
              <a:lnSpc>
                <a:spcPts val="6299"/>
              </a:lnSpc>
            </a:pPr>
            <a:r>
              <a:rPr lang="en-US" sz="4499">
                <a:solidFill>
                  <a:srgbClr val="1B1B2B"/>
                </a:solidFill>
                <a:latin typeface="Porcelain"/>
                <a:ea typeface="Porcelain"/>
                <a:cs typeface="Porcelain"/>
                <a:sym typeface="Porcelain"/>
              </a:rPr>
              <a:t>Visualization</a:t>
            </a:r>
          </a:p>
        </p:txBody>
      </p:sp>
      <p:sp>
        <p:nvSpPr>
          <p:cNvPr name="Freeform 33" id="33"/>
          <p:cNvSpPr/>
          <p:nvPr/>
        </p:nvSpPr>
        <p:spPr>
          <a:xfrm flipH="false" flipV="false" rot="0">
            <a:off x="12755842" y="8862153"/>
            <a:ext cx="1356212" cy="958938"/>
          </a:xfrm>
          <a:custGeom>
            <a:avLst/>
            <a:gdLst/>
            <a:ahLst/>
            <a:cxnLst/>
            <a:rect r="r" b="b" t="t" l="l"/>
            <a:pathLst>
              <a:path h="958938" w="1356212">
                <a:moveTo>
                  <a:pt x="0" y="0"/>
                </a:moveTo>
                <a:lnTo>
                  <a:pt x="1356212" y="0"/>
                </a:lnTo>
                <a:lnTo>
                  <a:pt x="1356212" y="958938"/>
                </a:lnTo>
                <a:lnTo>
                  <a:pt x="0" y="958938"/>
                </a:lnTo>
                <a:lnTo>
                  <a:pt x="0" y="0"/>
                </a:lnTo>
                <a:close/>
              </a:path>
            </a:pathLst>
          </a:custGeom>
          <a:blipFill>
            <a:blip r:embed="rId1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25838" y="1271588"/>
            <a:ext cx="110490" cy="108585"/>
            <a:chOff x="0" y="0"/>
            <a:chExt cx="147320" cy="144780"/>
          </a:xfrm>
        </p:grpSpPr>
        <p:sp>
          <p:nvSpPr>
            <p:cNvPr name="Freeform 6" id="6"/>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7" id="7"/>
          <p:cNvGrpSpPr/>
          <p:nvPr/>
        </p:nvGrpSpPr>
        <p:grpSpPr>
          <a:xfrm rot="0">
            <a:off x="16404907" y="1415415"/>
            <a:ext cx="111442" cy="108585"/>
            <a:chOff x="0" y="0"/>
            <a:chExt cx="148590" cy="144780"/>
          </a:xfrm>
        </p:grpSpPr>
        <p:sp>
          <p:nvSpPr>
            <p:cNvPr name="Freeform 8" id="8"/>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9" id="9"/>
          <p:cNvGrpSpPr/>
          <p:nvPr/>
        </p:nvGrpSpPr>
        <p:grpSpPr>
          <a:xfrm rot="0">
            <a:off x="16548735" y="1450658"/>
            <a:ext cx="110490" cy="108585"/>
            <a:chOff x="0" y="0"/>
            <a:chExt cx="147320" cy="144780"/>
          </a:xfrm>
        </p:grpSpPr>
        <p:sp>
          <p:nvSpPr>
            <p:cNvPr name="Freeform 10" id="10"/>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1" id="11"/>
          <p:cNvSpPr/>
          <p:nvPr/>
        </p:nvSpPr>
        <p:spPr>
          <a:xfrm flipH="false" flipV="false" rot="4877845">
            <a:off x="1859225" y="523055"/>
            <a:ext cx="761741" cy="1004695"/>
          </a:xfrm>
          <a:custGeom>
            <a:avLst/>
            <a:gdLst/>
            <a:ahLst/>
            <a:cxnLst/>
            <a:rect r="r" b="b" t="t" l="l"/>
            <a:pathLst>
              <a:path h="1004695" w="761741">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85903" y="3657915"/>
            <a:ext cx="10594827" cy="3423398"/>
          </a:xfrm>
          <a:custGeom>
            <a:avLst/>
            <a:gdLst/>
            <a:ahLst/>
            <a:cxnLst/>
            <a:rect r="r" b="b" t="t" l="l"/>
            <a:pathLst>
              <a:path h="3423398" w="10594827">
                <a:moveTo>
                  <a:pt x="0" y="0"/>
                </a:moveTo>
                <a:lnTo>
                  <a:pt x="10594827" y="0"/>
                </a:lnTo>
                <a:lnTo>
                  <a:pt x="10594827" y="3423398"/>
                </a:lnTo>
                <a:lnTo>
                  <a:pt x="0" y="3423398"/>
                </a:lnTo>
                <a:lnTo>
                  <a:pt x="0" y="0"/>
                </a:lnTo>
                <a:close/>
              </a:path>
            </a:pathLst>
          </a:custGeom>
          <a:blipFill>
            <a:blip r:embed="rId7"/>
            <a:stretch>
              <a:fillRect l="0" t="0" r="0" b="0"/>
            </a:stretch>
          </a:blipFill>
        </p:spPr>
      </p:sp>
      <p:sp>
        <p:nvSpPr>
          <p:cNvPr name="Freeform 13" id="13"/>
          <p:cNvSpPr/>
          <p:nvPr/>
        </p:nvSpPr>
        <p:spPr>
          <a:xfrm flipH="false" flipV="false" rot="0">
            <a:off x="1685903" y="7910622"/>
            <a:ext cx="12365714" cy="1347678"/>
          </a:xfrm>
          <a:custGeom>
            <a:avLst/>
            <a:gdLst/>
            <a:ahLst/>
            <a:cxnLst/>
            <a:rect r="r" b="b" t="t" l="l"/>
            <a:pathLst>
              <a:path h="1347678" w="12365714">
                <a:moveTo>
                  <a:pt x="0" y="0"/>
                </a:moveTo>
                <a:lnTo>
                  <a:pt x="12365715" y="0"/>
                </a:lnTo>
                <a:lnTo>
                  <a:pt x="12365715" y="1347678"/>
                </a:lnTo>
                <a:lnTo>
                  <a:pt x="0" y="1347678"/>
                </a:lnTo>
                <a:lnTo>
                  <a:pt x="0" y="0"/>
                </a:lnTo>
                <a:close/>
              </a:path>
            </a:pathLst>
          </a:custGeom>
          <a:blipFill>
            <a:blip r:embed="rId8"/>
            <a:stretch>
              <a:fillRect l="0" t="0" r="0" b="0"/>
            </a:stretch>
          </a:blipFill>
        </p:spPr>
      </p:sp>
      <p:sp>
        <p:nvSpPr>
          <p:cNvPr name="TextBox 14" id="14"/>
          <p:cNvSpPr txBox="true"/>
          <p:nvPr/>
        </p:nvSpPr>
        <p:spPr>
          <a:xfrm rot="0">
            <a:off x="5117080" y="1698347"/>
            <a:ext cx="8053840" cy="1130892"/>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Based on my analyzing of the database, there aren't any duplicate rows foreach tables.</a:t>
            </a:r>
          </a:p>
        </p:txBody>
      </p:sp>
      <p:sp>
        <p:nvSpPr>
          <p:cNvPr name="TextBox 15" id="15"/>
          <p:cNvSpPr txBox="true"/>
          <p:nvPr/>
        </p:nvSpPr>
        <p:spPr>
          <a:xfrm rot="0">
            <a:off x="2794287" y="422021"/>
            <a:ext cx="4770991" cy="1203325"/>
          </a:xfrm>
          <a:prstGeom prst="rect">
            <a:avLst/>
          </a:prstGeom>
        </p:spPr>
        <p:txBody>
          <a:bodyPr anchor="t" rtlCol="false" tIns="0" lIns="0" bIns="0" rIns="0">
            <a:spAutoFit/>
          </a:bodyPr>
          <a:lstStyle/>
          <a:p>
            <a:pPr algn="ctr">
              <a:lnSpc>
                <a:spcPts val="9799"/>
              </a:lnSpc>
            </a:pPr>
            <a:r>
              <a:rPr lang="en-US" sz="6999">
                <a:solidFill>
                  <a:srgbClr val="000000"/>
                </a:solidFill>
                <a:latin typeface="Porcelain"/>
                <a:ea typeface="Porcelain"/>
                <a:cs typeface="Porcelain"/>
                <a:sym typeface="Porcelain"/>
              </a:rPr>
              <a:t>Remove duplicates</a:t>
            </a:r>
          </a:p>
        </p:txBody>
      </p:sp>
      <p:sp>
        <p:nvSpPr>
          <p:cNvPr name="TextBox 16" id="16"/>
          <p:cNvSpPr txBox="true"/>
          <p:nvPr/>
        </p:nvSpPr>
        <p:spPr>
          <a:xfrm rot="0">
            <a:off x="1685903" y="2794315"/>
            <a:ext cx="1598615" cy="863600"/>
          </a:xfrm>
          <a:prstGeom prst="rect">
            <a:avLst/>
          </a:prstGeom>
        </p:spPr>
        <p:txBody>
          <a:bodyPr anchor="t" rtlCol="false" tIns="0" lIns="0" bIns="0" rIns="0">
            <a:spAutoFit/>
          </a:bodyPr>
          <a:lstStyle/>
          <a:p>
            <a:pPr algn="ctr">
              <a:lnSpc>
                <a:spcPts val="7000"/>
              </a:lnSpc>
            </a:pPr>
            <a:r>
              <a:rPr lang="en-US" sz="5000">
                <a:solidFill>
                  <a:srgbClr val="000000"/>
                </a:solidFill>
                <a:latin typeface="Porcelain"/>
                <a:ea typeface="Porcelain"/>
                <a:cs typeface="Porcelain"/>
                <a:sym typeface="Porcelain"/>
              </a:rPr>
              <a:t>example:</a:t>
            </a:r>
          </a:p>
        </p:txBody>
      </p:sp>
      <p:sp>
        <p:nvSpPr>
          <p:cNvPr name="TextBox 17" id="17"/>
          <p:cNvSpPr txBox="true"/>
          <p:nvPr/>
        </p:nvSpPr>
        <p:spPr>
          <a:xfrm rot="0">
            <a:off x="12280730" y="3565195"/>
            <a:ext cx="4485571" cy="2758028"/>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In table order_items the quantity of items are stored by each order_item_id so it can't be deleted.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25838" y="1271588"/>
            <a:ext cx="110490" cy="108585"/>
            <a:chOff x="0" y="0"/>
            <a:chExt cx="147320" cy="144780"/>
          </a:xfrm>
        </p:grpSpPr>
        <p:sp>
          <p:nvSpPr>
            <p:cNvPr name="Freeform 6" id="6"/>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7" id="7"/>
          <p:cNvGrpSpPr/>
          <p:nvPr/>
        </p:nvGrpSpPr>
        <p:grpSpPr>
          <a:xfrm rot="0">
            <a:off x="16404907" y="1415415"/>
            <a:ext cx="111442" cy="108585"/>
            <a:chOff x="0" y="0"/>
            <a:chExt cx="148590" cy="144780"/>
          </a:xfrm>
        </p:grpSpPr>
        <p:sp>
          <p:nvSpPr>
            <p:cNvPr name="Freeform 8" id="8"/>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9" id="9"/>
          <p:cNvGrpSpPr/>
          <p:nvPr/>
        </p:nvGrpSpPr>
        <p:grpSpPr>
          <a:xfrm rot="0">
            <a:off x="16548735" y="1450658"/>
            <a:ext cx="110490" cy="108585"/>
            <a:chOff x="0" y="0"/>
            <a:chExt cx="147320" cy="144780"/>
          </a:xfrm>
        </p:grpSpPr>
        <p:sp>
          <p:nvSpPr>
            <p:cNvPr name="Freeform 10" id="10"/>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1" id="11"/>
          <p:cNvSpPr/>
          <p:nvPr/>
        </p:nvSpPr>
        <p:spPr>
          <a:xfrm flipH="false" flipV="false" rot="4877845">
            <a:off x="1859225" y="523055"/>
            <a:ext cx="761741" cy="1004695"/>
          </a:xfrm>
          <a:custGeom>
            <a:avLst/>
            <a:gdLst/>
            <a:ahLst/>
            <a:cxnLst/>
            <a:rect r="r" b="b" t="t" l="l"/>
            <a:pathLst>
              <a:path h="1004695" w="761741">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616039" y="2869683"/>
            <a:ext cx="4632779" cy="2364647"/>
          </a:xfrm>
          <a:custGeom>
            <a:avLst/>
            <a:gdLst/>
            <a:ahLst/>
            <a:cxnLst/>
            <a:rect r="r" b="b" t="t" l="l"/>
            <a:pathLst>
              <a:path h="2364647" w="4632779">
                <a:moveTo>
                  <a:pt x="0" y="0"/>
                </a:moveTo>
                <a:lnTo>
                  <a:pt x="4632778" y="0"/>
                </a:lnTo>
                <a:lnTo>
                  <a:pt x="4632778" y="2364647"/>
                </a:lnTo>
                <a:lnTo>
                  <a:pt x="0" y="2364647"/>
                </a:lnTo>
                <a:lnTo>
                  <a:pt x="0" y="0"/>
                </a:lnTo>
                <a:close/>
              </a:path>
            </a:pathLst>
          </a:custGeom>
          <a:blipFill>
            <a:blip r:embed="rId7"/>
            <a:stretch>
              <a:fillRect l="0" t="0" r="0" b="0"/>
            </a:stretch>
          </a:blipFill>
        </p:spPr>
      </p:sp>
      <p:sp>
        <p:nvSpPr>
          <p:cNvPr name="Freeform 13" id="13"/>
          <p:cNvSpPr/>
          <p:nvPr/>
        </p:nvSpPr>
        <p:spPr>
          <a:xfrm flipH="false" flipV="false" rot="0">
            <a:off x="5476011" y="8467122"/>
            <a:ext cx="7335977" cy="740207"/>
          </a:xfrm>
          <a:custGeom>
            <a:avLst/>
            <a:gdLst/>
            <a:ahLst/>
            <a:cxnLst/>
            <a:rect r="r" b="b" t="t" l="l"/>
            <a:pathLst>
              <a:path h="740207" w="7335977">
                <a:moveTo>
                  <a:pt x="0" y="0"/>
                </a:moveTo>
                <a:lnTo>
                  <a:pt x="7335978" y="0"/>
                </a:lnTo>
                <a:lnTo>
                  <a:pt x="7335978" y="740207"/>
                </a:lnTo>
                <a:lnTo>
                  <a:pt x="0" y="740207"/>
                </a:lnTo>
                <a:lnTo>
                  <a:pt x="0" y="0"/>
                </a:lnTo>
                <a:close/>
              </a:path>
            </a:pathLst>
          </a:custGeom>
          <a:blipFill>
            <a:blip r:embed="rId8"/>
            <a:stretch>
              <a:fillRect l="0" t="0" r="0" b="0"/>
            </a:stretch>
          </a:blipFill>
        </p:spPr>
      </p:sp>
      <p:sp>
        <p:nvSpPr>
          <p:cNvPr name="Freeform 14" id="14"/>
          <p:cNvSpPr/>
          <p:nvPr/>
        </p:nvSpPr>
        <p:spPr>
          <a:xfrm flipH="false" flipV="false" rot="0">
            <a:off x="7665294" y="2869683"/>
            <a:ext cx="2455445" cy="1104126"/>
          </a:xfrm>
          <a:custGeom>
            <a:avLst/>
            <a:gdLst/>
            <a:ahLst/>
            <a:cxnLst/>
            <a:rect r="r" b="b" t="t" l="l"/>
            <a:pathLst>
              <a:path h="1104126" w="2455445">
                <a:moveTo>
                  <a:pt x="0" y="0"/>
                </a:moveTo>
                <a:lnTo>
                  <a:pt x="2455445" y="0"/>
                </a:lnTo>
                <a:lnTo>
                  <a:pt x="2455445" y="1104126"/>
                </a:lnTo>
                <a:lnTo>
                  <a:pt x="0" y="1104126"/>
                </a:lnTo>
                <a:lnTo>
                  <a:pt x="0" y="0"/>
                </a:lnTo>
                <a:close/>
              </a:path>
            </a:pathLst>
          </a:custGeom>
          <a:blipFill>
            <a:blip r:embed="rId9"/>
            <a:stretch>
              <a:fillRect l="0" t="0" r="0" b="0"/>
            </a:stretch>
          </a:blipFill>
        </p:spPr>
      </p:sp>
      <p:sp>
        <p:nvSpPr>
          <p:cNvPr name="Freeform 15" id="15"/>
          <p:cNvSpPr/>
          <p:nvPr/>
        </p:nvSpPr>
        <p:spPr>
          <a:xfrm flipH="false" flipV="false" rot="0">
            <a:off x="2177614" y="2869683"/>
            <a:ext cx="4910891" cy="2933568"/>
          </a:xfrm>
          <a:custGeom>
            <a:avLst/>
            <a:gdLst/>
            <a:ahLst/>
            <a:cxnLst/>
            <a:rect r="r" b="b" t="t" l="l"/>
            <a:pathLst>
              <a:path h="2933568" w="4910891">
                <a:moveTo>
                  <a:pt x="0" y="0"/>
                </a:moveTo>
                <a:lnTo>
                  <a:pt x="4910891" y="0"/>
                </a:lnTo>
                <a:lnTo>
                  <a:pt x="4910891" y="2933568"/>
                </a:lnTo>
                <a:lnTo>
                  <a:pt x="0" y="2933568"/>
                </a:lnTo>
                <a:lnTo>
                  <a:pt x="0" y="0"/>
                </a:lnTo>
                <a:close/>
              </a:path>
            </a:pathLst>
          </a:custGeom>
          <a:blipFill>
            <a:blip r:embed="rId10"/>
            <a:stretch>
              <a:fillRect l="0" t="0" r="0" b="0"/>
            </a:stretch>
          </a:blipFill>
        </p:spPr>
      </p:sp>
      <p:sp>
        <p:nvSpPr>
          <p:cNvPr name="TextBox 16" id="16"/>
          <p:cNvSpPr txBox="true"/>
          <p:nvPr/>
        </p:nvSpPr>
        <p:spPr>
          <a:xfrm rot="0">
            <a:off x="4932281" y="6498576"/>
            <a:ext cx="8423437" cy="1673271"/>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we can update similar categories with one name. Based on my screening all the data type are correct. Don't forget to cut the spacing first. </a:t>
            </a:r>
          </a:p>
        </p:txBody>
      </p:sp>
      <p:sp>
        <p:nvSpPr>
          <p:cNvPr name="TextBox 17" id="17"/>
          <p:cNvSpPr txBox="true"/>
          <p:nvPr/>
        </p:nvSpPr>
        <p:spPr>
          <a:xfrm rot="0">
            <a:off x="2794287" y="422021"/>
            <a:ext cx="5696449" cy="1203325"/>
          </a:xfrm>
          <a:prstGeom prst="rect">
            <a:avLst/>
          </a:prstGeom>
        </p:spPr>
        <p:txBody>
          <a:bodyPr anchor="t" rtlCol="false" tIns="0" lIns="0" bIns="0" rIns="0">
            <a:spAutoFit/>
          </a:bodyPr>
          <a:lstStyle/>
          <a:p>
            <a:pPr algn="ctr">
              <a:lnSpc>
                <a:spcPts val="9799"/>
              </a:lnSpc>
            </a:pPr>
            <a:r>
              <a:rPr lang="en-US" sz="6999">
                <a:solidFill>
                  <a:srgbClr val="000000"/>
                </a:solidFill>
                <a:latin typeface="Porcelain"/>
                <a:ea typeface="Porcelain"/>
                <a:cs typeface="Porcelain"/>
                <a:sym typeface="Porcelain"/>
              </a:rPr>
              <a:t>Standarized the data</a:t>
            </a:r>
          </a:p>
        </p:txBody>
      </p:sp>
      <p:grpSp>
        <p:nvGrpSpPr>
          <p:cNvPr name="Group 18" id="18"/>
          <p:cNvGrpSpPr/>
          <p:nvPr/>
        </p:nvGrpSpPr>
        <p:grpSpPr>
          <a:xfrm rot="0">
            <a:off x="2356485" y="4887278"/>
            <a:ext cx="4732020" cy="256222"/>
            <a:chOff x="0" y="0"/>
            <a:chExt cx="6309360" cy="341630"/>
          </a:xfrm>
        </p:grpSpPr>
        <p:sp>
          <p:nvSpPr>
            <p:cNvPr name="Freeform 19" id="19"/>
            <p:cNvSpPr/>
            <p:nvPr/>
          </p:nvSpPr>
          <p:spPr>
            <a:xfrm flipH="false" flipV="false" rot="0">
              <a:off x="49530" y="46990"/>
              <a:ext cx="6210300" cy="278130"/>
            </a:xfrm>
            <a:custGeom>
              <a:avLst/>
              <a:gdLst/>
              <a:ahLst/>
              <a:cxnLst/>
              <a:rect r="r" b="b" t="t" l="l"/>
              <a:pathLst>
                <a:path h="278130" w="6210300">
                  <a:moveTo>
                    <a:pt x="74930" y="93980"/>
                  </a:moveTo>
                  <a:cubicBezTo>
                    <a:pt x="1511300" y="90170"/>
                    <a:pt x="1530350" y="77470"/>
                    <a:pt x="1579880" y="72390"/>
                  </a:cubicBezTo>
                  <a:cubicBezTo>
                    <a:pt x="1637030" y="67310"/>
                    <a:pt x="1680210" y="68580"/>
                    <a:pt x="1762760" y="68580"/>
                  </a:cubicBezTo>
                  <a:cubicBezTo>
                    <a:pt x="1936750" y="67310"/>
                    <a:pt x="2305050" y="80010"/>
                    <a:pt x="2567940" y="80010"/>
                  </a:cubicBezTo>
                  <a:cubicBezTo>
                    <a:pt x="2820670" y="78740"/>
                    <a:pt x="2987040" y="68580"/>
                    <a:pt x="3310890" y="64770"/>
                  </a:cubicBezTo>
                  <a:cubicBezTo>
                    <a:pt x="3921760" y="58420"/>
                    <a:pt x="5605780" y="116840"/>
                    <a:pt x="5957570" y="58420"/>
                  </a:cubicBezTo>
                  <a:cubicBezTo>
                    <a:pt x="6046470" y="44450"/>
                    <a:pt x="6079490" y="1270"/>
                    <a:pt x="6122670" y="3810"/>
                  </a:cubicBezTo>
                  <a:cubicBezTo>
                    <a:pt x="6150610" y="5080"/>
                    <a:pt x="6178550" y="20320"/>
                    <a:pt x="6192520" y="36830"/>
                  </a:cubicBezTo>
                  <a:cubicBezTo>
                    <a:pt x="6203950" y="49530"/>
                    <a:pt x="6210300" y="69850"/>
                    <a:pt x="6209030" y="87630"/>
                  </a:cubicBezTo>
                  <a:cubicBezTo>
                    <a:pt x="6206490" y="107950"/>
                    <a:pt x="6188710" y="142240"/>
                    <a:pt x="6172200" y="154940"/>
                  </a:cubicBezTo>
                  <a:cubicBezTo>
                    <a:pt x="6158230" y="166370"/>
                    <a:pt x="6136640" y="170180"/>
                    <a:pt x="6120130" y="168910"/>
                  </a:cubicBezTo>
                  <a:cubicBezTo>
                    <a:pt x="6103620" y="167640"/>
                    <a:pt x="6083300" y="161290"/>
                    <a:pt x="6071870" y="148590"/>
                  </a:cubicBezTo>
                  <a:cubicBezTo>
                    <a:pt x="6056630" y="133350"/>
                    <a:pt x="6040120" y="99060"/>
                    <a:pt x="6043930" y="76200"/>
                  </a:cubicBezTo>
                  <a:cubicBezTo>
                    <a:pt x="6046470" y="53340"/>
                    <a:pt x="6069330" y="24130"/>
                    <a:pt x="6087110" y="12700"/>
                  </a:cubicBezTo>
                  <a:cubicBezTo>
                    <a:pt x="6102350" y="2540"/>
                    <a:pt x="6122670" y="0"/>
                    <a:pt x="6140450" y="3810"/>
                  </a:cubicBezTo>
                  <a:cubicBezTo>
                    <a:pt x="6160770" y="10160"/>
                    <a:pt x="6192520" y="31750"/>
                    <a:pt x="6201410" y="52070"/>
                  </a:cubicBezTo>
                  <a:cubicBezTo>
                    <a:pt x="6210300" y="72390"/>
                    <a:pt x="6206490" y="110490"/>
                    <a:pt x="6196330" y="129540"/>
                  </a:cubicBezTo>
                  <a:cubicBezTo>
                    <a:pt x="6188710" y="146050"/>
                    <a:pt x="6176010" y="152400"/>
                    <a:pt x="6155690" y="163830"/>
                  </a:cubicBezTo>
                  <a:cubicBezTo>
                    <a:pt x="6116320" y="185420"/>
                    <a:pt x="6062980" y="208280"/>
                    <a:pt x="5957570" y="223520"/>
                  </a:cubicBezTo>
                  <a:cubicBezTo>
                    <a:pt x="5579110" y="278130"/>
                    <a:pt x="3921760" y="223520"/>
                    <a:pt x="3310890" y="217170"/>
                  </a:cubicBezTo>
                  <a:cubicBezTo>
                    <a:pt x="2987040" y="213360"/>
                    <a:pt x="2862580" y="201930"/>
                    <a:pt x="2567940" y="201930"/>
                  </a:cubicBezTo>
                  <a:cubicBezTo>
                    <a:pt x="2138680" y="203200"/>
                    <a:pt x="1440180" y="237490"/>
                    <a:pt x="982980" y="242570"/>
                  </a:cubicBezTo>
                  <a:cubicBezTo>
                    <a:pt x="633730" y="247650"/>
                    <a:pt x="166370" y="274320"/>
                    <a:pt x="57150" y="240030"/>
                  </a:cubicBezTo>
                  <a:cubicBezTo>
                    <a:pt x="31750" y="232410"/>
                    <a:pt x="24130" y="223520"/>
                    <a:pt x="13970" y="210820"/>
                  </a:cubicBezTo>
                  <a:cubicBezTo>
                    <a:pt x="5080" y="196850"/>
                    <a:pt x="0" y="175260"/>
                    <a:pt x="1270" y="158750"/>
                  </a:cubicBezTo>
                  <a:cubicBezTo>
                    <a:pt x="3810" y="143510"/>
                    <a:pt x="13970" y="123190"/>
                    <a:pt x="26670" y="113030"/>
                  </a:cubicBezTo>
                  <a:cubicBezTo>
                    <a:pt x="38100" y="101600"/>
                    <a:pt x="74930" y="93980"/>
                    <a:pt x="74930" y="93980"/>
                  </a:cubicBezTo>
                </a:path>
              </a:pathLst>
            </a:custGeom>
            <a:solidFill>
              <a:srgbClr val="000000"/>
            </a:solidFill>
            <a:ln cap="sq">
              <a:noFill/>
              <a:prstDash val="solid"/>
              <a:miter/>
            </a:ln>
          </p:spPr>
        </p:sp>
      </p:grpSp>
      <p:grpSp>
        <p:nvGrpSpPr>
          <p:cNvPr name="Group 20" id="20"/>
          <p:cNvGrpSpPr/>
          <p:nvPr/>
        </p:nvGrpSpPr>
        <p:grpSpPr>
          <a:xfrm rot="0">
            <a:off x="10616039" y="4336467"/>
            <a:ext cx="4583430" cy="258128"/>
            <a:chOff x="0" y="0"/>
            <a:chExt cx="6111240" cy="344170"/>
          </a:xfrm>
        </p:grpSpPr>
        <p:sp>
          <p:nvSpPr>
            <p:cNvPr name="Freeform 21" id="21"/>
            <p:cNvSpPr/>
            <p:nvPr/>
          </p:nvSpPr>
          <p:spPr>
            <a:xfrm flipH="false" flipV="false" rot="0">
              <a:off x="49530" y="36830"/>
              <a:ext cx="6013450" cy="285750"/>
            </a:xfrm>
            <a:custGeom>
              <a:avLst/>
              <a:gdLst/>
              <a:ahLst/>
              <a:cxnLst/>
              <a:rect r="r" b="b" t="t" l="l"/>
              <a:pathLst>
                <a:path h="285750" w="6013450">
                  <a:moveTo>
                    <a:pt x="69850" y="105410"/>
                  </a:moveTo>
                  <a:cubicBezTo>
                    <a:pt x="1327150" y="114300"/>
                    <a:pt x="1644650" y="115570"/>
                    <a:pt x="1833880" y="102870"/>
                  </a:cubicBezTo>
                  <a:cubicBezTo>
                    <a:pt x="1941830" y="95250"/>
                    <a:pt x="1992630" y="78740"/>
                    <a:pt x="2086610" y="73660"/>
                  </a:cubicBezTo>
                  <a:cubicBezTo>
                    <a:pt x="2204720" y="66040"/>
                    <a:pt x="2393950" y="88900"/>
                    <a:pt x="2487930" y="72390"/>
                  </a:cubicBezTo>
                  <a:cubicBezTo>
                    <a:pt x="2540000" y="62230"/>
                    <a:pt x="2567940" y="36830"/>
                    <a:pt x="2608580" y="27940"/>
                  </a:cubicBezTo>
                  <a:cubicBezTo>
                    <a:pt x="2645410" y="19050"/>
                    <a:pt x="2661920" y="20320"/>
                    <a:pt x="2717800" y="16510"/>
                  </a:cubicBezTo>
                  <a:cubicBezTo>
                    <a:pt x="2909570" y="7620"/>
                    <a:pt x="3737610" y="0"/>
                    <a:pt x="3985260" y="13970"/>
                  </a:cubicBezTo>
                  <a:cubicBezTo>
                    <a:pt x="4088130" y="20320"/>
                    <a:pt x="4117340" y="34290"/>
                    <a:pt x="4202430" y="39370"/>
                  </a:cubicBezTo>
                  <a:cubicBezTo>
                    <a:pt x="4320540" y="46990"/>
                    <a:pt x="4478020" y="36830"/>
                    <a:pt x="4625340" y="44450"/>
                  </a:cubicBezTo>
                  <a:cubicBezTo>
                    <a:pt x="4789170" y="53340"/>
                    <a:pt x="4951730" y="85090"/>
                    <a:pt x="5142230" y="93980"/>
                  </a:cubicBezTo>
                  <a:cubicBezTo>
                    <a:pt x="5375910" y="105410"/>
                    <a:pt x="5810250" y="62230"/>
                    <a:pt x="5928360" y="91440"/>
                  </a:cubicBezTo>
                  <a:cubicBezTo>
                    <a:pt x="5965190" y="100330"/>
                    <a:pt x="5982970" y="110490"/>
                    <a:pt x="5996940" y="128270"/>
                  </a:cubicBezTo>
                  <a:cubicBezTo>
                    <a:pt x="6007100" y="140970"/>
                    <a:pt x="6013450" y="161290"/>
                    <a:pt x="6010910" y="179070"/>
                  </a:cubicBezTo>
                  <a:cubicBezTo>
                    <a:pt x="6007100" y="199390"/>
                    <a:pt x="5988050" y="232410"/>
                    <a:pt x="5970270" y="245110"/>
                  </a:cubicBezTo>
                  <a:cubicBezTo>
                    <a:pt x="5956300" y="255270"/>
                    <a:pt x="5935980" y="259080"/>
                    <a:pt x="5919470" y="256540"/>
                  </a:cubicBezTo>
                  <a:cubicBezTo>
                    <a:pt x="5897880" y="252730"/>
                    <a:pt x="5866130" y="231140"/>
                    <a:pt x="5854700" y="213360"/>
                  </a:cubicBezTo>
                  <a:cubicBezTo>
                    <a:pt x="5845810" y="198120"/>
                    <a:pt x="5843270" y="177800"/>
                    <a:pt x="5847080" y="161290"/>
                  </a:cubicBezTo>
                  <a:cubicBezTo>
                    <a:pt x="5849620" y="144780"/>
                    <a:pt x="5857240" y="125730"/>
                    <a:pt x="5871210" y="114300"/>
                  </a:cubicBezTo>
                  <a:cubicBezTo>
                    <a:pt x="5887720" y="100330"/>
                    <a:pt x="5924550" y="90170"/>
                    <a:pt x="5946140" y="93980"/>
                  </a:cubicBezTo>
                  <a:cubicBezTo>
                    <a:pt x="5963920" y="95250"/>
                    <a:pt x="5980430" y="107950"/>
                    <a:pt x="5990590" y="120650"/>
                  </a:cubicBezTo>
                  <a:cubicBezTo>
                    <a:pt x="6002020" y="133350"/>
                    <a:pt x="6009640" y="153670"/>
                    <a:pt x="6010910" y="170180"/>
                  </a:cubicBezTo>
                  <a:cubicBezTo>
                    <a:pt x="6010910" y="186690"/>
                    <a:pt x="6007100" y="207010"/>
                    <a:pt x="5996940" y="220980"/>
                  </a:cubicBezTo>
                  <a:cubicBezTo>
                    <a:pt x="5982970" y="237490"/>
                    <a:pt x="5965190" y="247650"/>
                    <a:pt x="5928360" y="256540"/>
                  </a:cubicBezTo>
                  <a:cubicBezTo>
                    <a:pt x="5812790" y="285750"/>
                    <a:pt x="5397500" y="266700"/>
                    <a:pt x="5166360" y="254000"/>
                  </a:cubicBezTo>
                  <a:cubicBezTo>
                    <a:pt x="4970780" y="242570"/>
                    <a:pt x="4795520" y="203200"/>
                    <a:pt x="4625340" y="194310"/>
                  </a:cubicBezTo>
                  <a:cubicBezTo>
                    <a:pt x="4475480" y="185420"/>
                    <a:pt x="4315460" y="201930"/>
                    <a:pt x="4197350" y="194310"/>
                  </a:cubicBezTo>
                  <a:cubicBezTo>
                    <a:pt x="4113530" y="190500"/>
                    <a:pt x="4056380" y="173990"/>
                    <a:pt x="3983990" y="170180"/>
                  </a:cubicBezTo>
                  <a:cubicBezTo>
                    <a:pt x="3909060" y="165100"/>
                    <a:pt x="3859530" y="168910"/>
                    <a:pt x="3756660" y="168910"/>
                  </a:cubicBezTo>
                  <a:cubicBezTo>
                    <a:pt x="3531870" y="168910"/>
                    <a:pt x="2854960" y="161290"/>
                    <a:pt x="2689860" y="172720"/>
                  </a:cubicBezTo>
                  <a:cubicBezTo>
                    <a:pt x="2639060" y="175260"/>
                    <a:pt x="2623820" y="176530"/>
                    <a:pt x="2592070" y="184150"/>
                  </a:cubicBezTo>
                  <a:cubicBezTo>
                    <a:pt x="2559050" y="193040"/>
                    <a:pt x="2538730" y="213360"/>
                    <a:pt x="2493010" y="222250"/>
                  </a:cubicBezTo>
                  <a:cubicBezTo>
                    <a:pt x="2397760" y="238760"/>
                    <a:pt x="2167890" y="215900"/>
                    <a:pt x="2047240" y="222250"/>
                  </a:cubicBezTo>
                  <a:cubicBezTo>
                    <a:pt x="1963420" y="227330"/>
                    <a:pt x="1927860" y="241300"/>
                    <a:pt x="1835150" y="245110"/>
                  </a:cubicBezTo>
                  <a:cubicBezTo>
                    <a:pt x="1656080" y="254000"/>
                    <a:pt x="1327150" y="234950"/>
                    <a:pt x="1051560" y="233680"/>
                  </a:cubicBezTo>
                  <a:cubicBezTo>
                    <a:pt x="742950" y="232410"/>
                    <a:pt x="184150" y="262890"/>
                    <a:pt x="69850" y="242570"/>
                  </a:cubicBezTo>
                  <a:cubicBezTo>
                    <a:pt x="43180" y="237490"/>
                    <a:pt x="35560" y="236220"/>
                    <a:pt x="24130" y="224790"/>
                  </a:cubicBezTo>
                  <a:cubicBezTo>
                    <a:pt x="11430" y="212090"/>
                    <a:pt x="0" y="184150"/>
                    <a:pt x="1270" y="166370"/>
                  </a:cubicBezTo>
                  <a:cubicBezTo>
                    <a:pt x="2540" y="149860"/>
                    <a:pt x="12700" y="133350"/>
                    <a:pt x="24130" y="123190"/>
                  </a:cubicBezTo>
                  <a:cubicBezTo>
                    <a:pt x="35560" y="113030"/>
                    <a:pt x="69850" y="105410"/>
                    <a:pt x="69850" y="105410"/>
                  </a:cubicBezTo>
                </a:path>
              </a:pathLst>
            </a:custGeom>
            <a:solidFill>
              <a:srgbClr val="000000"/>
            </a:solidFill>
            <a:ln cap="sq">
              <a:noFill/>
              <a:prstDash val="solid"/>
              <a:miter/>
            </a:ln>
          </p:spPr>
        </p:sp>
      </p:grpSp>
      <p:sp>
        <p:nvSpPr>
          <p:cNvPr name="TextBox 22" id="22"/>
          <p:cNvSpPr txBox="true"/>
          <p:nvPr/>
        </p:nvSpPr>
        <p:spPr>
          <a:xfrm rot="0">
            <a:off x="2177614" y="1763327"/>
            <a:ext cx="1845014" cy="863600"/>
          </a:xfrm>
          <a:prstGeom prst="rect">
            <a:avLst/>
          </a:prstGeom>
        </p:spPr>
        <p:txBody>
          <a:bodyPr anchor="t" rtlCol="false" tIns="0" lIns="0" bIns="0" rIns="0">
            <a:spAutoFit/>
          </a:bodyPr>
          <a:lstStyle/>
          <a:p>
            <a:pPr algn="ctr">
              <a:lnSpc>
                <a:spcPts val="7000"/>
              </a:lnSpc>
            </a:pPr>
            <a:r>
              <a:rPr lang="en-US" sz="5000">
                <a:solidFill>
                  <a:srgbClr val="000000"/>
                </a:solidFill>
                <a:latin typeface="Porcelain"/>
                <a:ea typeface="Porcelain"/>
                <a:cs typeface="Porcelain"/>
                <a:sym typeface="Porcelain"/>
              </a:rPr>
              <a:t>examples: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25838" y="1271588"/>
            <a:ext cx="110490" cy="108585"/>
            <a:chOff x="0" y="0"/>
            <a:chExt cx="147320" cy="144780"/>
          </a:xfrm>
        </p:grpSpPr>
        <p:sp>
          <p:nvSpPr>
            <p:cNvPr name="Freeform 6" id="6"/>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7" id="7"/>
          <p:cNvGrpSpPr/>
          <p:nvPr/>
        </p:nvGrpSpPr>
        <p:grpSpPr>
          <a:xfrm rot="0">
            <a:off x="16404907" y="1415415"/>
            <a:ext cx="111442" cy="108585"/>
            <a:chOff x="0" y="0"/>
            <a:chExt cx="148590" cy="144780"/>
          </a:xfrm>
        </p:grpSpPr>
        <p:sp>
          <p:nvSpPr>
            <p:cNvPr name="Freeform 8" id="8"/>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9" id="9"/>
          <p:cNvGrpSpPr/>
          <p:nvPr/>
        </p:nvGrpSpPr>
        <p:grpSpPr>
          <a:xfrm rot="0">
            <a:off x="16548735" y="1450658"/>
            <a:ext cx="110490" cy="108585"/>
            <a:chOff x="0" y="0"/>
            <a:chExt cx="147320" cy="144780"/>
          </a:xfrm>
        </p:grpSpPr>
        <p:sp>
          <p:nvSpPr>
            <p:cNvPr name="Freeform 10" id="10"/>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1" id="11"/>
          <p:cNvSpPr/>
          <p:nvPr/>
        </p:nvSpPr>
        <p:spPr>
          <a:xfrm flipH="false" flipV="false" rot="4877845">
            <a:off x="1859225" y="523055"/>
            <a:ext cx="761741" cy="1004695"/>
          </a:xfrm>
          <a:custGeom>
            <a:avLst/>
            <a:gdLst/>
            <a:ahLst/>
            <a:cxnLst/>
            <a:rect r="r" b="b" t="t" l="l"/>
            <a:pathLst>
              <a:path h="1004695" w="761741">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55585" y="1838919"/>
            <a:ext cx="12343668" cy="3344803"/>
          </a:xfrm>
          <a:custGeom>
            <a:avLst/>
            <a:gdLst/>
            <a:ahLst/>
            <a:cxnLst/>
            <a:rect r="r" b="b" t="t" l="l"/>
            <a:pathLst>
              <a:path h="3344803" w="12343668">
                <a:moveTo>
                  <a:pt x="0" y="0"/>
                </a:moveTo>
                <a:lnTo>
                  <a:pt x="12343669" y="0"/>
                </a:lnTo>
                <a:lnTo>
                  <a:pt x="12343669" y="3344803"/>
                </a:lnTo>
                <a:lnTo>
                  <a:pt x="0" y="3344803"/>
                </a:lnTo>
                <a:lnTo>
                  <a:pt x="0" y="0"/>
                </a:lnTo>
                <a:close/>
              </a:path>
            </a:pathLst>
          </a:custGeom>
          <a:blipFill>
            <a:blip r:embed="rId7"/>
            <a:stretch>
              <a:fillRect l="0" t="0" r="0" b="0"/>
            </a:stretch>
          </a:blipFill>
        </p:spPr>
      </p:sp>
      <p:sp>
        <p:nvSpPr>
          <p:cNvPr name="Freeform 13" id="13"/>
          <p:cNvSpPr/>
          <p:nvPr/>
        </p:nvSpPr>
        <p:spPr>
          <a:xfrm flipH="false" flipV="false" rot="0">
            <a:off x="2155585" y="5545672"/>
            <a:ext cx="2999333" cy="3913965"/>
          </a:xfrm>
          <a:custGeom>
            <a:avLst/>
            <a:gdLst/>
            <a:ahLst/>
            <a:cxnLst/>
            <a:rect r="r" b="b" t="t" l="l"/>
            <a:pathLst>
              <a:path h="3913965" w="2999333">
                <a:moveTo>
                  <a:pt x="0" y="0"/>
                </a:moveTo>
                <a:lnTo>
                  <a:pt x="2999334" y="0"/>
                </a:lnTo>
                <a:lnTo>
                  <a:pt x="2999334" y="3913965"/>
                </a:lnTo>
                <a:lnTo>
                  <a:pt x="0" y="3913965"/>
                </a:lnTo>
                <a:lnTo>
                  <a:pt x="0" y="0"/>
                </a:lnTo>
                <a:close/>
              </a:path>
            </a:pathLst>
          </a:custGeom>
          <a:blipFill>
            <a:blip r:embed="rId8"/>
            <a:stretch>
              <a:fillRect l="0" t="0" r="0" b="0"/>
            </a:stretch>
          </a:blipFill>
        </p:spPr>
      </p:sp>
      <p:sp>
        <p:nvSpPr>
          <p:cNvPr name="TextBox 14" id="14"/>
          <p:cNvSpPr txBox="true"/>
          <p:nvPr/>
        </p:nvSpPr>
        <p:spPr>
          <a:xfrm rot="0">
            <a:off x="2794287" y="422021"/>
            <a:ext cx="5533132" cy="1203325"/>
          </a:xfrm>
          <a:prstGeom prst="rect">
            <a:avLst/>
          </a:prstGeom>
        </p:spPr>
        <p:txBody>
          <a:bodyPr anchor="t" rtlCol="false" tIns="0" lIns="0" bIns="0" rIns="0">
            <a:spAutoFit/>
          </a:bodyPr>
          <a:lstStyle/>
          <a:p>
            <a:pPr algn="ctr">
              <a:lnSpc>
                <a:spcPts val="9799"/>
              </a:lnSpc>
            </a:pPr>
            <a:r>
              <a:rPr lang="en-US" sz="6999">
                <a:solidFill>
                  <a:srgbClr val="000000"/>
                </a:solidFill>
                <a:latin typeface="Porcelain"/>
                <a:ea typeface="Porcelain"/>
                <a:cs typeface="Porcelain"/>
                <a:sym typeface="Porcelain"/>
              </a:rPr>
              <a:t>Missing value handling</a:t>
            </a:r>
          </a:p>
        </p:txBody>
      </p:sp>
      <p:sp>
        <p:nvSpPr>
          <p:cNvPr name="TextBox 15" id="15"/>
          <p:cNvSpPr txBox="true"/>
          <p:nvPr/>
        </p:nvSpPr>
        <p:spPr>
          <a:xfrm rot="0">
            <a:off x="6287471" y="6332917"/>
            <a:ext cx="9938367" cy="2215649"/>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After filtered by payment_sequential</a:t>
            </a:r>
          </a:p>
          <a:p>
            <a:pPr algn="ctr">
              <a:lnSpc>
                <a:spcPts val="4282"/>
              </a:lnSpc>
            </a:pPr>
            <a:r>
              <a:rPr lang="en-US" sz="3058">
                <a:solidFill>
                  <a:srgbClr val="000000"/>
                </a:solidFill>
                <a:latin typeface="อีฟดอวอิ้ง"/>
                <a:ea typeface="อีฟดอวอิ้ง"/>
                <a:cs typeface="อีฟดอวอิ้ง"/>
                <a:sym typeface="อีฟดอวอิ้ง"/>
              </a:rPr>
              <a:t>and payment_installments, we can fill the null values with the available payment_type on the left side or fill with 'unidentified' because the payment_value is zero.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5174" y="-2459830"/>
            <a:ext cx="9237651" cy="15287104"/>
          </a:xfrm>
          <a:custGeom>
            <a:avLst/>
            <a:gdLst/>
            <a:ahLst/>
            <a:cxnLst/>
            <a:rect r="r" b="b" t="t" l="l"/>
            <a:pathLst>
              <a:path h="15287104" w="9237651">
                <a:moveTo>
                  <a:pt x="0" y="0"/>
                </a:moveTo>
                <a:lnTo>
                  <a:pt x="9237652" y="0"/>
                </a:lnTo>
                <a:lnTo>
                  <a:pt x="9237652" y="15287104"/>
                </a:lnTo>
                <a:lnTo>
                  <a:pt x="0" y="15287104"/>
                </a:lnTo>
                <a:lnTo>
                  <a:pt x="0" y="0"/>
                </a:lnTo>
                <a:close/>
              </a:path>
            </a:pathLst>
          </a:custGeom>
          <a:blipFill>
            <a:blip r:embed="rId2">
              <a:alphaModFix amt="71000"/>
            </a:blip>
            <a:stretch>
              <a:fillRect l="-9651" t="0" r="-12187" b="0"/>
            </a:stretch>
          </a:blipFill>
        </p:spPr>
      </p:sp>
      <p:sp>
        <p:nvSpPr>
          <p:cNvPr name="Freeform 3" id="3"/>
          <p:cNvSpPr/>
          <p:nvPr/>
        </p:nvSpPr>
        <p:spPr>
          <a:xfrm flipH="false" flipV="true" rot="5400000">
            <a:off x="-3184858" y="4931786"/>
            <a:ext cx="9237651" cy="503872"/>
          </a:xfrm>
          <a:custGeom>
            <a:avLst/>
            <a:gdLst/>
            <a:ahLst/>
            <a:cxnLst/>
            <a:rect r="r" b="b" t="t" l="l"/>
            <a:pathLst>
              <a:path h="503872" w="9237651">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2205614" y="4891564"/>
            <a:ext cx="9237651" cy="503872"/>
          </a:xfrm>
          <a:custGeom>
            <a:avLst/>
            <a:gdLst/>
            <a:ahLst/>
            <a:cxnLst/>
            <a:rect r="r" b="b" t="t" l="l"/>
            <a:pathLst>
              <a:path h="503872" w="9237651">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25838" y="1271588"/>
            <a:ext cx="110490" cy="108585"/>
            <a:chOff x="0" y="0"/>
            <a:chExt cx="147320" cy="144780"/>
          </a:xfrm>
        </p:grpSpPr>
        <p:sp>
          <p:nvSpPr>
            <p:cNvPr name="Freeform 6" id="6"/>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name="Group 7" id="7"/>
          <p:cNvGrpSpPr/>
          <p:nvPr/>
        </p:nvGrpSpPr>
        <p:grpSpPr>
          <a:xfrm rot="0">
            <a:off x="16404907" y="1415415"/>
            <a:ext cx="111442" cy="108585"/>
            <a:chOff x="0" y="0"/>
            <a:chExt cx="148590" cy="144780"/>
          </a:xfrm>
        </p:grpSpPr>
        <p:sp>
          <p:nvSpPr>
            <p:cNvPr name="Freeform 8" id="8"/>
            <p:cNvSpPr/>
            <p:nvPr/>
          </p:nvSpPr>
          <p:spPr>
            <a:xfrm flipH="false" flipV="false" rot="0">
              <a:off x="46990" y="45720"/>
              <a:ext cx="50800" cy="52070"/>
            </a:xfrm>
            <a:custGeom>
              <a:avLst/>
              <a:gdLst/>
              <a:ahLst/>
              <a:cxnLst/>
              <a:rect r="r" b="b" t="t" l="l"/>
              <a:pathLst>
                <a:path h="52070" w="5080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name="Group 9" id="9"/>
          <p:cNvGrpSpPr/>
          <p:nvPr/>
        </p:nvGrpSpPr>
        <p:grpSpPr>
          <a:xfrm rot="0">
            <a:off x="16548735" y="1450658"/>
            <a:ext cx="110490" cy="108585"/>
            <a:chOff x="0" y="0"/>
            <a:chExt cx="147320" cy="144780"/>
          </a:xfrm>
        </p:grpSpPr>
        <p:sp>
          <p:nvSpPr>
            <p:cNvPr name="Freeform 10" id="10"/>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name="Freeform 11" id="11"/>
          <p:cNvSpPr/>
          <p:nvPr/>
        </p:nvSpPr>
        <p:spPr>
          <a:xfrm flipH="false" flipV="false" rot="4877845">
            <a:off x="1859225" y="523055"/>
            <a:ext cx="761741" cy="1004695"/>
          </a:xfrm>
          <a:custGeom>
            <a:avLst/>
            <a:gdLst/>
            <a:ahLst/>
            <a:cxnLst/>
            <a:rect r="r" b="b" t="t" l="l"/>
            <a:pathLst>
              <a:path h="1004695" w="761741">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240095" y="1958969"/>
            <a:ext cx="12089666" cy="3383510"/>
          </a:xfrm>
          <a:custGeom>
            <a:avLst/>
            <a:gdLst/>
            <a:ahLst/>
            <a:cxnLst/>
            <a:rect r="r" b="b" t="t" l="l"/>
            <a:pathLst>
              <a:path h="3383510" w="12089666">
                <a:moveTo>
                  <a:pt x="0" y="0"/>
                </a:moveTo>
                <a:lnTo>
                  <a:pt x="12089666" y="0"/>
                </a:lnTo>
                <a:lnTo>
                  <a:pt x="12089666" y="3383510"/>
                </a:lnTo>
                <a:lnTo>
                  <a:pt x="0" y="3383510"/>
                </a:lnTo>
                <a:lnTo>
                  <a:pt x="0" y="0"/>
                </a:lnTo>
                <a:close/>
              </a:path>
            </a:pathLst>
          </a:custGeom>
          <a:blipFill>
            <a:blip r:embed="rId7"/>
            <a:stretch>
              <a:fillRect l="0" t="0" r="0" b="0"/>
            </a:stretch>
          </a:blipFill>
        </p:spPr>
      </p:sp>
      <p:sp>
        <p:nvSpPr>
          <p:cNvPr name="Freeform 13" id="13"/>
          <p:cNvSpPr/>
          <p:nvPr/>
        </p:nvSpPr>
        <p:spPr>
          <a:xfrm flipH="false" flipV="false" rot="0">
            <a:off x="2240095" y="5676101"/>
            <a:ext cx="3961653" cy="4073354"/>
          </a:xfrm>
          <a:custGeom>
            <a:avLst/>
            <a:gdLst/>
            <a:ahLst/>
            <a:cxnLst/>
            <a:rect r="r" b="b" t="t" l="l"/>
            <a:pathLst>
              <a:path h="4073354" w="3961653">
                <a:moveTo>
                  <a:pt x="0" y="0"/>
                </a:moveTo>
                <a:lnTo>
                  <a:pt x="3961654" y="0"/>
                </a:lnTo>
                <a:lnTo>
                  <a:pt x="3961654" y="4073355"/>
                </a:lnTo>
                <a:lnTo>
                  <a:pt x="0" y="4073355"/>
                </a:lnTo>
                <a:lnTo>
                  <a:pt x="0" y="0"/>
                </a:lnTo>
                <a:close/>
              </a:path>
            </a:pathLst>
          </a:custGeom>
          <a:blipFill>
            <a:blip r:embed="rId8"/>
            <a:stretch>
              <a:fillRect l="0" t="0" r="0" b="0"/>
            </a:stretch>
          </a:blipFill>
        </p:spPr>
      </p:sp>
      <p:sp>
        <p:nvSpPr>
          <p:cNvPr name="TextBox 14" id="14"/>
          <p:cNvSpPr txBox="true"/>
          <p:nvPr/>
        </p:nvSpPr>
        <p:spPr>
          <a:xfrm rot="0">
            <a:off x="2794287" y="422021"/>
            <a:ext cx="5533132" cy="1203325"/>
          </a:xfrm>
          <a:prstGeom prst="rect">
            <a:avLst/>
          </a:prstGeom>
        </p:spPr>
        <p:txBody>
          <a:bodyPr anchor="t" rtlCol="false" tIns="0" lIns="0" bIns="0" rIns="0">
            <a:spAutoFit/>
          </a:bodyPr>
          <a:lstStyle/>
          <a:p>
            <a:pPr algn="ctr">
              <a:lnSpc>
                <a:spcPts val="9799"/>
              </a:lnSpc>
            </a:pPr>
            <a:r>
              <a:rPr lang="en-US" sz="6999">
                <a:solidFill>
                  <a:srgbClr val="000000"/>
                </a:solidFill>
                <a:latin typeface="Porcelain"/>
                <a:ea typeface="Porcelain"/>
                <a:cs typeface="Porcelain"/>
                <a:sym typeface="Porcelain"/>
              </a:rPr>
              <a:t>Missing value handling</a:t>
            </a:r>
          </a:p>
        </p:txBody>
      </p:sp>
      <p:sp>
        <p:nvSpPr>
          <p:cNvPr name="TextBox 15" id="15"/>
          <p:cNvSpPr txBox="true"/>
          <p:nvPr/>
        </p:nvSpPr>
        <p:spPr>
          <a:xfrm rot="0">
            <a:off x="6417943" y="6543041"/>
            <a:ext cx="9938367" cy="2215649"/>
          </a:xfrm>
          <a:prstGeom prst="rect">
            <a:avLst/>
          </a:prstGeom>
        </p:spPr>
        <p:txBody>
          <a:bodyPr anchor="t" rtlCol="false" tIns="0" lIns="0" bIns="0" rIns="0">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After filtered by order_approved_at, order_delivered_carrier_date, order_delivered_customer_date, we can fill the null values with the available order_status on the left side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DAGLlwBboTo</dc:identifier>
  <dcterms:modified xsi:type="dcterms:W3CDTF">2011-08-01T06:04:30Z</dcterms:modified>
  <cp:revision>1</cp:revision>
  <dc:title>Copy of Colorful Modern Business Infographic Presentation</dc:title>
</cp:coreProperties>
</file>